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1"/>
  </p:notesMasterIdLst>
  <p:sldIdLst>
    <p:sldId id="263" r:id="rId2"/>
    <p:sldId id="397" r:id="rId3"/>
    <p:sldId id="398" r:id="rId4"/>
    <p:sldId id="377" r:id="rId5"/>
    <p:sldId id="391" r:id="rId6"/>
    <p:sldId id="379" r:id="rId7"/>
    <p:sldId id="330" r:id="rId8"/>
    <p:sldId id="403" r:id="rId9"/>
    <p:sldId id="373" r:id="rId10"/>
    <p:sldId id="393" r:id="rId11"/>
    <p:sldId id="392" r:id="rId12"/>
    <p:sldId id="395" r:id="rId13"/>
    <p:sldId id="396" r:id="rId14"/>
    <p:sldId id="334" r:id="rId15"/>
    <p:sldId id="370" r:id="rId16"/>
    <p:sldId id="343" r:id="rId17"/>
    <p:sldId id="405" r:id="rId18"/>
    <p:sldId id="374" r:id="rId19"/>
    <p:sldId id="364" r:id="rId20"/>
    <p:sldId id="390" r:id="rId21"/>
    <p:sldId id="329" r:id="rId22"/>
    <p:sldId id="383" r:id="rId23"/>
    <p:sldId id="283" r:id="rId24"/>
    <p:sldId id="362" r:id="rId25"/>
    <p:sldId id="363" r:id="rId26"/>
    <p:sldId id="365" r:id="rId27"/>
    <p:sldId id="366" r:id="rId28"/>
    <p:sldId id="384" r:id="rId29"/>
    <p:sldId id="385" r:id="rId30"/>
    <p:sldId id="386" r:id="rId31"/>
    <p:sldId id="367" r:id="rId32"/>
    <p:sldId id="387" r:id="rId33"/>
    <p:sldId id="388" r:id="rId34"/>
    <p:sldId id="389" r:id="rId35"/>
    <p:sldId id="399" r:id="rId36"/>
    <p:sldId id="401" r:id="rId37"/>
    <p:sldId id="402" r:id="rId38"/>
    <p:sldId id="400" r:id="rId39"/>
    <p:sldId id="344" r:id="rId40"/>
  </p:sldIdLst>
  <p:sldSz cx="12192000" cy="6858000"/>
  <p:notesSz cx="1522413" cy="2819400"/>
  <p:defaultTextStyle>
    <a:defPPr>
      <a:defRPr lang="de-DE"/>
    </a:defPPr>
    <a:lvl1pPr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1pPr>
    <a:lvl2pPr marL="4572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2pPr>
    <a:lvl3pPr marL="9144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3pPr>
    <a:lvl4pPr marL="13716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4pPr>
    <a:lvl5pPr marL="18288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5pPr>
    <a:lvl6pPr marL="2286000" algn="l" defTabSz="914400" rtl="0" eaLnBrk="1" latinLnBrk="0" hangingPunct="1">
      <a:defRPr kern="1200">
        <a:solidFill>
          <a:srgbClr val="4D4D4D"/>
        </a:solidFill>
        <a:latin typeface="Arial" charset="0"/>
        <a:ea typeface="+mn-ea"/>
        <a:cs typeface="+mn-cs"/>
      </a:defRPr>
    </a:lvl6pPr>
    <a:lvl7pPr marL="2743200" algn="l" defTabSz="914400" rtl="0" eaLnBrk="1" latinLnBrk="0" hangingPunct="1">
      <a:defRPr kern="1200">
        <a:solidFill>
          <a:srgbClr val="4D4D4D"/>
        </a:solidFill>
        <a:latin typeface="Arial" charset="0"/>
        <a:ea typeface="+mn-ea"/>
        <a:cs typeface="+mn-cs"/>
      </a:defRPr>
    </a:lvl7pPr>
    <a:lvl8pPr marL="3200400" algn="l" defTabSz="914400" rtl="0" eaLnBrk="1" latinLnBrk="0" hangingPunct="1">
      <a:defRPr kern="1200">
        <a:solidFill>
          <a:srgbClr val="4D4D4D"/>
        </a:solidFill>
        <a:latin typeface="Arial" charset="0"/>
        <a:ea typeface="+mn-ea"/>
        <a:cs typeface="+mn-cs"/>
      </a:defRPr>
    </a:lvl8pPr>
    <a:lvl9pPr marL="3657600" algn="l" defTabSz="914400" rtl="0" eaLnBrk="1" latinLnBrk="0" hangingPunct="1">
      <a:defRPr kern="1200">
        <a:solidFill>
          <a:srgbClr val="4D4D4D"/>
        </a:solidFill>
        <a:latin typeface="Arial" charset="0"/>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7679" userDrawn="1">
          <p15:clr>
            <a:srgbClr val="A4A3A4"/>
          </p15:clr>
        </p15:guide>
        <p15:guide id="3" pos="695" userDrawn="1">
          <p15:clr>
            <a:srgbClr val="A4A3A4"/>
          </p15:clr>
        </p15:guide>
      </p15:sldGuideLst>
    </p:ext>
    <p:ext uri="{2D200454-40CA-4A62-9FC3-DE9A4176ACB9}">
      <p15:notesGuideLst xmlns:p15="http://schemas.microsoft.com/office/powerpoint/2012/main">
        <p15:guide id="1" orient="horz" pos="888">
          <p15:clr>
            <a:srgbClr val="A4A3A4"/>
          </p15:clr>
        </p15:guide>
        <p15:guide id="2" pos="4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eting" initials="M" lastIdx="2" clrIdx="0"/>
  <p:cmAuthor id="1" name="James Goodman" initials="JG"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E2F8E"/>
    <a:srgbClr val="E1781C"/>
    <a:srgbClr val="0072BD"/>
    <a:srgbClr val="FFDC7B"/>
    <a:srgbClr val="FF7BDC"/>
    <a:srgbClr val="00F6FF"/>
    <a:srgbClr val="FF0000"/>
    <a:srgbClr val="4040FF"/>
    <a:srgbClr val="00FF00"/>
    <a:srgbClr val="EEB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66444" autoAdjust="0"/>
  </p:normalViewPr>
  <p:slideViewPr>
    <p:cSldViewPr>
      <p:cViewPr varScale="1">
        <p:scale>
          <a:sx n="75" d="100"/>
          <a:sy n="75" d="100"/>
        </p:scale>
        <p:origin x="1896" y="78"/>
      </p:cViewPr>
      <p:guideLst>
        <p:guide orient="horz" pos="3566"/>
        <p:guide pos="7679"/>
        <p:guide pos="695"/>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1" d="100"/>
          <a:sy n="81" d="100"/>
        </p:scale>
        <p:origin x="-2070" y="-84"/>
      </p:cViewPr>
      <p:guideLst>
        <p:guide orient="horz" pos="888"/>
        <p:guide pos="4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3" name="Rectangle 3"/>
          <p:cNvSpPr>
            <a:spLocks noGrp="1" noChangeArrowheads="1"/>
          </p:cNvSpPr>
          <p:nvPr>
            <p:ph type="dt" idx="1"/>
          </p:nvPr>
        </p:nvSpPr>
        <p:spPr bwMode="auto">
          <a:xfrm>
            <a:off x="862013"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algn="r" defTabSz="263525">
              <a:spcBef>
                <a:spcPct val="0"/>
              </a:spcBef>
              <a:buClrTx/>
              <a:buFontTx/>
              <a:buNone/>
              <a:defRPr sz="300">
                <a:solidFill>
                  <a:schemeClr val="tx1"/>
                </a:solidFill>
              </a:defRPr>
            </a:lvl1pPr>
          </a:lstStyle>
          <a:p>
            <a:endParaRPr lang="de-DE"/>
          </a:p>
        </p:txBody>
      </p:sp>
      <p:sp>
        <p:nvSpPr>
          <p:cNvPr id="220164" name="Rectangle 4"/>
          <p:cNvSpPr>
            <a:spLocks noGrp="1" noRot="1" noChangeAspect="1" noChangeArrowheads="1" noTextEdit="1"/>
          </p:cNvSpPr>
          <p:nvPr>
            <p:ph type="sldImg" idx="2"/>
          </p:nvPr>
        </p:nvSpPr>
        <p:spPr bwMode="auto">
          <a:xfrm>
            <a:off x="-177800" y="211138"/>
            <a:ext cx="1879600" cy="1057275"/>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20165" name="Rectangle 5"/>
          <p:cNvSpPr>
            <a:spLocks noGrp="1" noChangeArrowheads="1"/>
          </p:cNvSpPr>
          <p:nvPr>
            <p:ph type="body" sz="quarter" idx="3"/>
          </p:nvPr>
        </p:nvSpPr>
        <p:spPr bwMode="auto">
          <a:xfrm>
            <a:off x="152400" y="1339850"/>
            <a:ext cx="1217613" cy="1268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0166" name="Rectangle 6"/>
          <p:cNvSpPr>
            <a:spLocks noGrp="1" noChangeArrowheads="1"/>
          </p:cNvSpPr>
          <p:nvPr>
            <p:ph type="ftr" sz="quarter" idx="4"/>
          </p:nvPr>
        </p:nvSpPr>
        <p:spPr bwMode="auto">
          <a:xfrm>
            <a:off x="0"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7" name="Rectangle 7"/>
          <p:cNvSpPr>
            <a:spLocks noGrp="1" noChangeArrowheads="1"/>
          </p:cNvSpPr>
          <p:nvPr>
            <p:ph type="sldNum" sz="quarter" idx="5"/>
          </p:nvPr>
        </p:nvSpPr>
        <p:spPr bwMode="auto">
          <a:xfrm>
            <a:off x="862013"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algn="r" defTabSz="263525">
              <a:spcBef>
                <a:spcPct val="0"/>
              </a:spcBef>
              <a:buClrTx/>
              <a:buFontTx/>
              <a:buNone/>
              <a:defRPr sz="300">
                <a:solidFill>
                  <a:schemeClr val="tx1"/>
                </a:solidFill>
              </a:defRPr>
            </a:lvl1pPr>
          </a:lstStyle>
          <a:p>
            <a:fld id="{C045881A-AB05-4172-8CB2-6636B1E2BADA}" type="slidenum">
              <a:rPr lang="de-DE"/>
              <a:pPr/>
              <a:t>‹#›</a:t>
            </a:fld>
            <a:endParaRPr lang="de-DE"/>
          </a:p>
        </p:txBody>
      </p:sp>
    </p:spTree>
    <p:extLst>
      <p:ext uri="{BB962C8B-B14F-4D97-AF65-F5344CB8AC3E}">
        <p14:creationId xmlns:p14="http://schemas.microsoft.com/office/powerpoint/2010/main" val="2383029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Today, I will be talking about our work to understand the link between movement execution and observation in the cortical grasping circuit.</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just">
              <a:spcBef>
                <a:spcPts val="0"/>
              </a:spcBef>
              <a:spcAft>
                <a:spcPts val="0"/>
              </a:spcAft>
              <a:buFont typeface="+mj-lt"/>
              <a:buNone/>
            </a:pPr>
            <a:r>
              <a:rPr lang="en-US" sz="1800">
                <a:effectLst/>
                <a:latin typeface="Calibri" panose="020F0502020204030204" pitchFamily="34" charset="0"/>
                <a:ea typeface="Calibri" panose="020F0502020204030204" pitchFamily="34" charset="0"/>
                <a:cs typeface="Times New Roman" panose="02020603050405020304" pitchFamily="18" charset="0"/>
              </a:rPr>
              <a:t>REMEMBER TO MOVE THE LASER POINTER OFF SCREEN WHEN YOU ARE NOT USING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045881A-AB05-4172-8CB2-6636B1E2BADA}" type="slidenum">
              <a:rPr lang="de-DE" smtClean="0"/>
              <a:pPr/>
              <a:t>1</a:t>
            </a:fld>
            <a:endParaRPr lang="de-DE"/>
          </a:p>
        </p:txBody>
      </p:sp>
    </p:spTree>
    <p:extLst>
      <p:ext uri="{BB962C8B-B14F-4D97-AF65-F5344CB8AC3E}">
        <p14:creationId xmlns:p14="http://schemas.microsoft.com/office/powerpoint/2010/main" val="5544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here, we ask how detailed this common activity is. We know that, during execution, the endpoints of neuronal trajectories should form grip-specific clusters in neuronal state space, such as those shown in this cartoon.</a:t>
            </a:r>
          </a:p>
          <a:p>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10</a:t>
            </a:fld>
            <a:endParaRPr lang="de-DE"/>
          </a:p>
        </p:txBody>
      </p:sp>
    </p:spTree>
    <p:extLst>
      <p:ext uri="{BB962C8B-B14F-4D97-AF65-F5344CB8AC3E}">
        <p14:creationId xmlns:p14="http://schemas.microsoft.com/office/powerpoint/2010/main" val="4118380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might, then, expect to see grip-resolved similarities between execution and observation, as shown by the common clustering of filled and open circles in this cartoon.</a:t>
            </a:r>
          </a:p>
          <a:p>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11</a:t>
            </a:fld>
            <a:endParaRPr lang="de-DE"/>
          </a:p>
        </p:txBody>
      </p:sp>
    </p:spTree>
    <p:extLst>
      <p:ext uri="{BB962C8B-B14F-4D97-AF65-F5344CB8AC3E}">
        <p14:creationId xmlns:p14="http://schemas.microsoft.com/office/powerpoint/2010/main" val="8405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plot state space projections from F5, we see clusters during execution.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(F5, Moe 50)</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ball - green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bar - blue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cube - red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cylinder H - teal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ring - magenta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special - yellow</a:t>
            </a:r>
          </a:p>
          <a:p>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12</a:t>
            </a:fld>
            <a:endParaRPr lang="de-DE"/>
          </a:p>
        </p:txBody>
      </p:sp>
    </p:spTree>
    <p:extLst>
      <p:ext uri="{BB962C8B-B14F-4D97-AF65-F5344CB8AC3E}">
        <p14:creationId xmlns:p14="http://schemas.microsoft.com/office/powerpoint/2010/main" val="371656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when we combine observation activity, things look much messier instead of matching this pattern of clustering. Nonetheless, this is only in two dimensions.</a:t>
            </a:r>
          </a:p>
          <a:p>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13</a:t>
            </a:fld>
            <a:endParaRPr lang="de-DE"/>
          </a:p>
        </p:txBody>
      </p:sp>
    </p:spTree>
    <p:extLst>
      <p:ext uri="{BB962C8B-B14F-4D97-AF65-F5344CB8AC3E}">
        <p14:creationId xmlns:p14="http://schemas.microsoft.com/office/powerpoint/2010/main" val="96764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use a classification analysis to assess clustering in a much higher-dimensional neuronal state space. This is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cross-classification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analysis, in which we trained on one task (rows) and tested on another (columns). Shown is a heatmap of classification accuracies in AIP for each cross-training pair. We can find substantial grip clustering during execution, which is much weaker during observation, and this also translates to poor clustering when training across tasks. In M1 and F5, this pattern is only amplified.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performed this analysis after orthogonalizing with respect to visual and preparatory object representations, as this information was not temporally segregated from movement-related activity (but did prove to be nicely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orthogonalizable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thus otherwise contaminated our classifiers.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appears to be some small amount of overlap in AIP when testing on execution after training on observation, and it is significantly above chance and we are interested in pursuing this, but by and large the cross-classification performance is quite poor.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Yes, we've tried SVM-based methods. They're actually even worse.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Moe 50 AIP</a:t>
            </a:r>
          </a:p>
        </p:txBody>
      </p:sp>
      <p:sp>
        <p:nvSpPr>
          <p:cNvPr id="4" name="Slide Number Placeholder 3"/>
          <p:cNvSpPr>
            <a:spLocks noGrp="1"/>
          </p:cNvSpPr>
          <p:nvPr>
            <p:ph type="sldNum" sz="quarter" idx="5"/>
          </p:nvPr>
        </p:nvSpPr>
        <p:spPr/>
        <p:txBody>
          <a:bodyPr/>
          <a:lstStyle/>
          <a:p>
            <a:fld id="{C045881A-AB05-4172-8CB2-6636B1E2BADA}" type="slidenum">
              <a:rPr lang="de-DE" smtClean="0"/>
              <a:pPr/>
              <a:t>14</a:t>
            </a:fld>
            <a:endParaRPr lang="de-DE"/>
          </a:p>
        </p:txBody>
      </p:sp>
    </p:spTree>
    <p:extLst>
      <p:ext uri="{BB962C8B-B14F-4D97-AF65-F5344CB8AC3E}">
        <p14:creationId xmlns:p14="http://schemas.microsoft.com/office/powerpoint/2010/main" val="878724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here, we are seeking other ways to assess the link between execution and observation.  For instance, an alternative perspective – namely, the framework of dynamical systems – could, in some cases, capture common structure that fails to give rise to consistent clustering of responses. Our methods are, however, still in development.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15</a:t>
            </a:fld>
            <a:endParaRPr lang="de-DE"/>
          </a:p>
        </p:txBody>
      </p:sp>
    </p:spTree>
    <p:extLst>
      <p:ext uri="{BB962C8B-B14F-4D97-AF65-F5344CB8AC3E}">
        <p14:creationId xmlns:p14="http://schemas.microsoft.com/office/powerpoint/2010/main" val="304582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In summary:</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observe no clustering of neurons into clear mirror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nonmirror</a:t>
            </a:r>
            <a:r>
              <a:rPr lang="en-US" sz="1200" dirty="0">
                <a:effectLst/>
                <a:latin typeface="Calibri" panose="020F0502020204030204" pitchFamily="34" charset="0"/>
                <a:ea typeface="Calibri" panose="020F0502020204030204" pitchFamily="34" charset="0"/>
                <a:cs typeface="Times New Roman" panose="02020603050405020304" pitchFamily="18" charset="0"/>
              </a:rPr>
              <a:t> populations.</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are, however, shared activity patterns between execution and observation.</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shared activity is most prevalent in AIP, least in M1, with F5 following this trend</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These shared activity patterns do not seem to capture grip-specific information</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We are considering alternative ways that execution and observation may yet be linked.</a:t>
            </a:r>
          </a:p>
          <a:p>
            <a:pPr marL="0" marR="0" lvl="0" indent="0" algn="just">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Thanks for your time.</a:t>
            </a:r>
          </a:p>
        </p:txBody>
      </p:sp>
      <p:sp>
        <p:nvSpPr>
          <p:cNvPr id="4" name="Slide Number Placeholder 3"/>
          <p:cNvSpPr>
            <a:spLocks noGrp="1"/>
          </p:cNvSpPr>
          <p:nvPr>
            <p:ph type="sldNum" sz="quarter" idx="5"/>
          </p:nvPr>
        </p:nvSpPr>
        <p:spPr/>
        <p:txBody>
          <a:bodyPr/>
          <a:lstStyle/>
          <a:p>
            <a:fld id="{C045881A-AB05-4172-8CB2-6636B1E2BADA}" type="slidenum">
              <a:rPr lang="de-DE" smtClean="0"/>
              <a:pPr/>
              <a:t>16</a:t>
            </a:fld>
            <a:endParaRPr lang="de-DE"/>
          </a:p>
        </p:txBody>
      </p:sp>
    </p:spTree>
    <p:extLst>
      <p:ext uri="{BB962C8B-B14F-4D97-AF65-F5344CB8AC3E}">
        <p14:creationId xmlns:p14="http://schemas.microsoft.com/office/powerpoint/2010/main" val="2660564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17</a:t>
            </a:fld>
            <a:endParaRPr lang="de-DE"/>
          </a:p>
        </p:txBody>
      </p:sp>
    </p:spTree>
    <p:extLst>
      <p:ext uri="{BB962C8B-B14F-4D97-AF65-F5344CB8AC3E}">
        <p14:creationId xmlns:p14="http://schemas.microsoft.com/office/powerpoint/2010/main" val="3582402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populate this slide with the kinematic control that you’ve already run (maybe a movie? to show lack of movement during the </a:t>
            </a:r>
            <a:r>
              <a:rPr lang="en-US" dirty="0" err="1"/>
              <a:t>obs</a:t>
            </a:r>
            <a:r>
              <a:rPr lang="en-US" dirty="0"/>
              <a:t> task?)</a:t>
            </a:r>
          </a:p>
          <a:p>
            <a:r>
              <a:rPr lang="en-US" dirty="0"/>
              <a:t>(EMG control forthcoming!!! ...but not ready just yet...)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19</a:t>
            </a:fld>
            <a:endParaRPr lang="de-DE"/>
          </a:p>
        </p:txBody>
      </p:sp>
    </p:spTree>
    <p:extLst>
      <p:ext uri="{BB962C8B-B14F-4D97-AF65-F5344CB8AC3E}">
        <p14:creationId xmlns:p14="http://schemas.microsoft.com/office/powerpoint/2010/main" val="391618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populate this slide with the kinematic control that you’ve already run (maybe a movie? to show lack of movement during the </a:t>
            </a:r>
            <a:r>
              <a:rPr lang="en-US" dirty="0" err="1"/>
              <a:t>obs</a:t>
            </a:r>
            <a:r>
              <a:rPr lang="en-US" dirty="0"/>
              <a:t> task?)</a:t>
            </a:r>
          </a:p>
          <a:p>
            <a:r>
              <a:rPr lang="en-US" dirty="0"/>
              <a:t>(EMG control forthcoming!!! ...but not ready just yet...)</a:t>
            </a:r>
          </a:p>
        </p:txBody>
      </p:sp>
      <p:sp>
        <p:nvSpPr>
          <p:cNvPr id="4" name="Slide Number Placeholder 3"/>
          <p:cNvSpPr>
            <a:spLocks noGrp="1"/>
          </p:cNvSpPr>
          <p:nvPr>
            <p:ph type="sldNum" sz="quarter" idx="5"/>
          </p:nvPr>
        </p:nvSpPr>
        <p:spPr/>
        <p:txBody>
          <a:bodyPr/>
          <a:lstStyle/>
          <a:p>
            <a:fld id="{C045881A-AB05-4172-8CB2-6636B1E2BADA}" type="slidenum">
              <a:rPr lang="de-DE" smtClean="0"/>
              <a:pPr/>
              <a:t>20</a:t>
            </a:fld>
            <a:endParaRPr lang="de-DE"/>
          </a:p>
        </p:txBody>
      </p:sp>
    </p:spTree>
    <p:extLst>
      <p:ext uri="{BB962C8B-B14F-4D97-AF65-F5344CB8AC3E}">
        <p14:creationId xmlns:p14="http://schemas.microsoft.com/office/powerpoint/2010/main" val="281607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are interested in the cortical control of grasping, for which the frontoparietal grasping network is especially important. This comprises the anterior intraparietal area (AIP), the rostral division of the ventral premotor cortex (F5), and the primary motor cortex (M1).</a:t>
            </a:r>
          </a:p>
        </p:txBody>
      </p:sp>
      <p:sp>
        <p:nvSpPr>
          <p:cNvPr id="4" name="Slide Number Placeholder 3"/>
          <p:cNvSpPr>
            <a:spLocks noGrp="1"/>
          </p:cNvSpPr>
          <p:nvPr>
            <p:ph type="sldNum" sz="quarter" idx="5"/>
          </p:nvPr>
        </p:nvSpPr>
        <p:spPr/>
        <p:txBody>
          <a:bodyPr/>
          <a:lstStyle/>
          <a:p>
            <a:fld id="{C045881A-AB05-4172-8CB2-6636B1E2BADA}" type="slidenum">
              <a:rPr lang="de-DE" smtClean="0"/>
              <a:pPr/>
              <a:t>2</a:t>
            </a:fld>
            <a:endParaRPr lang="de-DE"/>
          </a:p>
        </p:txBody>
      </p:sp>
    </p:spTree>
    <p:extLst>
      <p:ext uri="{BB962C8B-B14F-4D97-AF65-F5344CB8AC3E}">
        <p14:creationId xmlns:p14="http://schemas.microsoft.com/office/powerpoint/2010/main" val="214779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KNOW the stats for this plot</a:t>
            </a:r>
          </a:p>
          <a:p>
            <a:endParaRPr lang="en-US" dirty="0"/>
          </a:p>
          <a:p>
            <a:r>
              <a:rPr lang="en-US" dirty="0"/>
              <a:t>The CDF plots would also be nice as supplements, but realistically you simply DO NOT have time to go through them at this juncture</a:t>
            </a:r>
          </a:p>
          <a:p>
            <a:endParaRPr lang="en-US" dirty="0"/>
          </a:p>
          <a:p>
            <a:r>
              <a:rPr lang="en-US" dirty="0"/>
              <a:t>For the eventual paper? Yes.</a:t>
            </a:r>
          </a:p>
          <a:p>
            <a:endParaRPr lang="en-US" dirty="0"/>
          </a:p>
          <a:p>
            <a:r>
              <a:rPr lang="en-US" dirty="0"/>
              <a:t>For this 5 minute talk? NO.</a:t>
            </a:r>
          </a:p>
          <a:p>
            <a:endParaRPr lang="en-US" dirty="0"/>
          </a:p>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21</a:t>
            </a:fld>
            <a:endParaRPr lang="de-DE"/>
          </a:p>
        </p:txBody>
      </p:sp>
    </p:spTree>
    <p:extLst>
      <p:ext uri="{BB962C8B-B14F-4D97-AF65-F5344CB8AC3E}">
        <p14:creationId xmlns:p14="http://schemas.microsoft.com/office/powerpoint/2010/main" val="1293507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here, we can start to look for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common</a:t>
            </a:r>
            <a:r>
              <a:rPr lang="en-US" sz="1800" dirty="0">
                <a:effectLst/>
                <a:latin typeface="Calibri" panose="020F0502020204030204" pitchFamily="34" charset="0"/>
                <a:ea typeface="Calibri" panose="020F0502020204030204" pitchFamily="34" charset="0"/>
                <a:cs typeface="Times New Roman" panose="02020603050405020304" pitchFamily="18" charset="0"/>
              </a:rPr>
              <a:t> subspace in which execution and observation activity overlap. I’ll once more forego the analytical details, but the result is what we see here in AIP, where each panel corresponds to the trial-averaged projection of neuronal activity onto such a common subspace for a distinct object.</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(add a scatterplot of object-specific info too) (and condense these time-varying 1-D plots to a single trace for each task condition – let the scatter plot show object-specific variance, and let the time-varying plot show the dynamics of the common component!)</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(contrast against PCA scatterplots of exe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obs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isolation)</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(F5 in Moe46)</a:t>
            </a:r>
          </a:p>
        </p:txBody>
      </p:sp>
      <p:sp>
        <p:nvSpPr>
          <p:cNvPr id="4" name="Slide Number Placeholder 3"/>
          <p:cNvSpPr>
            <a:spLocks noGrp="1"/>
          </p:cNvSpPr>
          <p:nvPr>
            <p:ph type="sldNum" sz="quarter" idx="5"/>
          </p:nvPr>
        </p:nvSpPr>
        <p:spPr/>
        <p:txBody>
          <a:bodyPr/>
          <a:lstStyle/>
          <a:p>
            <a:fld id="{C045881A-AB05-4172-8CB2-6636B1E2BADA}" type="slidenum">
              <a:rPr lang="de-DE" smtClean="0"/>
              <a:pPr/>
              <a:t>22</a:t>
            </a:fld>
            <a:endParaRPr lang="de-DE"/>
          </a:p>
        </p:txBody>
      </p:sp>
    </p:spTree>
    <p:extLst>
      <p:ext uri="{BB962C8B-B14F-4D97-AF65-F5344CB8AC3E}">
        <p14:creationId xmlns:p14="http://schemas.microsoft.com/office/powerpoint/2010/main" val="2909902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Table for your stats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PAIRS statistic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associated p values</a:t>
            </a:r>
          </a:p>
        </p:txBody>
      </p:sp>
      <p:sp>
        <p:nvSpPr>
          <p:cNvPr id="4" name="Slide Number Placeholder 3"/>
          <p:cNvSpPr>
            <a:spLocks noGrp="1"/>
          </p:cNvSpPr>
          <p:nvPr>
            <p:ph type="sldNum" sz="quarter" idx="5"/>
          </p:nvPr>
        </p:nvSpPr>
        <p:spPr/>
        <p:txBody>
          <a:bodyPr/>
          <a:lstStyle/>
          <a:p>
            <a:fld id="{C045881A-AB05-4172-8CB2-6636B1E2BADA}" type="slidenum">
              <a:rPr lang="de-DE" smtClean="0"/>
              <a:pPr/>
              <a:t>23</a:t>
            </a:fld>
            <a:endParaRPr lang="de-DE"/>
          </a:p>
        </p:txBody>
      </p:sp>
    </p:spTree>
    <p:extLst>
      <p:ext uri="{BB962C8B-B14F-4D97-AF65-F5344CB8AC3E}">
        <p14:creationId xmlns:p14="http://schemas.microsoft.com/office/powerpoint/2010/main" val="321358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(fix these, make </a:t>
            </a:r>
            <a:r>
              <a:rPr lang="en-US" b="1" dirty="0" err="1"/>
              <a:t>em</a:t>
            </a:r>
            <a:r>
              <a:rPr lang="en-US" b="1" dirty="0"/>
              <a:t> look less shitty, left one is AIP #3, right one is F5 #3, both from Moe50)</a:t>
            </a:r>
          </a:p>
          <a:p>
            <a:r>
              <a:rPr lang="en-US" dirty="0"/>
              <a:t>Show the PETHs that show this off (these plots are pretty much done!) (</a:t>
            </a:r>
            <a:r>
              <a:rPr lang="en-US" dirty="0" err="1"/>
              <a:t>gotta</a:t>
            </a:r>
            <a:r>
              <a:rPr lang="en-US" dirty="0"/>
              <a:t> run them again </a:t>
            </a:r>
            <a:r>
              <a:rPr lang="en-US" dirty="0" err="1"/>
              <a:t>tho</a:t>
            </a:r>
            <a:r>
              <a:rPr lang="en-US" dirty="0"/>
              <a:t>... and actually SAVE them!!!) (need to run these LOCALLY because saving them on server actually runs into a weird error where it doesn’t actually plot the dashed lines???)</a:t>
            </a:r>
          </a:p>
        </p:txBody>
      </p:sp>
      <p:sp>
        <p:nvSpPr>
          <p:cNvPr id="4" name="Slide Number Placeholder 3"/>
          <p:cNvSpPr>
            <a:spLocks noGrp="1"/>
          </p:cNvSpPr>
          <p:nvPr>
            <p:ph type="sldNum" sz="quarter" idx="5"/>
          </p:nvPr>
        </p:nvSpPr>
        <p:spPr/>
        <p:txBody>
          <a:bodyPr/>
          <a:lstStyle/>
          <a:p>
            <a:fld id="{C045881A-AB05-4172-8CB2-6636B1E2BADA}" type="slidenum">
              <a:rPr lang="de-DE" smtClean="0"/>
              <a:pPr/>
              <a:t>24</a:t>
            </a:fld>
            <a:endParaRPr lang="de-DE"/>
          </a:p>
        </p:txBody>
      </p:sp>
    </p:spTree>
    <p:extLst>
      <p:ext uri="{BB962C8B-B14F-4D97-AF65-F5344CB8AC3E}">
        <p14:creationId xmlns:p14="http://schemas.microsoft.com/office/powerpoint/2010/main" val="1962401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 (F5 of Moe50)</a:t>
            </a:r>
          </a:p>
          <a:p>
            <a:r>
              <a:rPr lang="en-US" dirty="0"/>
              <a:t>Show the results of this orthogonalization (these plots are pretty much done!) (once again </a:t>
            </a:r>
            <a:r>
              <a:rPr lang="en-US" dirty="0" err="1"/>
              <a:t>tho</a:t>
            </a:r>
            <a:r>
              <a:rPr lang="en-US" dirty="0"/>
              <a:t>: actually SAVE them!!!)</a:t>
            </a:r>
          </a:p>
        </p:txBody>
      </p:sp>
      <p:sp>
        <p:nvSpPr>
          <p:cNvPr id="4" name="Slide Number Placeholder 3"/>
          <p:cNvSpPr>
            <a:spLocks noGrp="1"/>
          </p:cNvSpPr>
          <p:nvPr>
            <p:ph type="sldNum" sz="quarter" idx="5"/>
          </p:nvPr>
        </p:nvSpPr>
        <p:spPr/>
        <p:txBody>
          <a:bodyPr/>
          <a:lstStyle/>
          <a:p>
            <a:fld id="{C045881A-AB05-4172-8CB2-6636B1E2BADA}" type="slidenum">
              <a:rPr lang="de-DE" smtClean="0"/>
              <a:pPr/>
              <a:t>25</a:t>
            </a:fld>
            <a:endParaRPr lang="de-DE"/>
          </a:p>
        </p:txBody>
      </p:sp>
    </p:spTree>
    <p:extLst>
      <p:ext uri="{BB962C8B-B14F-4D97-AF65-F5344CB8AC3E}">
        <p14:creationId xmlns:p14="http://schemas.microsoft.com/office/powerpoint/2010/main" val="717859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 (F5</a:t>
            </a:r>
            <a:r>
              <a:rPr lang="en-US" b="1" baseline="0" dirty="0"/>
              <a:t> of Moe50)</a:t>
            </a:r>
            <a:endParaRPr lang="en-US" b="1" dirty="0"/>
          </a:p>
          <a:p>
            <a:r>
              <a:rPr lang="en-US" dirty="0"/>
              <a:t>Show the results of this orthogonalization (these plots are pretty much done!) (once again </a:t>
            </a:r>
            <a:r>
              <a:rPr lang="en-US" dirty="0" err="1"/>
              <a:t>tho</a:t>
            </a:r>
            <a:r>
              <a:rPr lang="en-US" dirty="0"/>
              <a:t>: actually SAVE them!!!)</a:t>
            </a:r>
          </a:p>
        </p:txBody>
      </p:sp>
      <p:sp>
        <p:nvSpPr>
          <p:cNvPr id="4" name="Slide Number Placeholder 3"/>
          <p:cNvSpPr>
            <a:spLocks noGrp="1"/>
          </p:cNvSpPr>
          <p:nvPr>
            <p:ph type="sldNum" sz="quarter" idx="5"/>
          </p:nvPr>
        </p:nvSpPr>
        <p:spPr/>
        <p:txBody>
          <a:bodyPr/>
          <a:lstStyle/>
          <a:p>
            <a:fld id="{C045881A-AB05-4172-8CB2-6636B1E2BADA}" type="slidenum">
              <a:rPr lang="de-DE" smtClean="0"/>
              <a:pPr/>
              <a:t>26</a:t>
            </a:fld>
            <a:endParaRPr lang="de-DE"/>
          </a:p>
        </p:txBody>
      </p:sp>
    </p:spTree>
    <p:extLst>
      <p:ext uri="{BB962C8B-B14F-4D97-AF65-F5344CB8AC3E}">
        <p14:creationId xmlns:p14="http://schemas.microsoft.com/office/powerpoint/2010/main" val="2440016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6.5 (placeholder)</a:t>
            </a:r>
          </a:p>
          <a:p>
            <a:r>
              <a:rPr lang="en-US" b="0" dirty="0"/>
              <a:t>Basically, show that there's an instance where this analysis actually works</a:t>
            </a:r>
          </a:p>
          <a:p>
            <a:r>
              <a:rPr lang="en-US" b="0" dirty="0"/>
              <a:t>(I mean, this'd be nice for a PAPER, BUT</a:t>
            </a:r>
            <a:r>
              <a:rPr lang="en-US" b="0" baseline="0" dirty="0"/>
              <a:t> 1) you already did this albeit more incomprehensibly, and 2) you really do NOT have time within your talk! make this a supplement!)</a:t>
            </a:r>
          </a:p>
          <a:p>
            <a:r>
              <a:rPr lang="en-US" b="0" baseline="0" dirty="0"/>
              <a:t>Replace this with your old geode plot </a:t>
            </a:r>
            <a:r>
              <a:rPr lang="en-US" b="0" baseline="0" dirty="0" err="1"/>
              <a:t>tho</a:t>
            </a:r>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27</a:t>
            </a:fld>
            <a:endParaRPr lang="de-DE"/>
          </a:p>
        </p:txBody>
      </p:sp>
    </p:spTree>
    <p:extLst>
      <p:ext uri="{BB962C8B-B14F-4D97-AF65-F5344CB8AC3E}">
        <p14:creationId xmlns:p14="http://schemas.microsoft.com/office/powerpoint/2010/main" val="3106388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6.5 (placeholder)</a:t>
            </a:r>
          </a:p>
          <a:p>
            <a:r>
              <a:rPr lang="en-US" b="0" dirty="0"/>
              <a:t>Basically, show that there's an instance where this analysis actually works</a:t>
            </a:r>
          </a:p>
          <a:p>
            <a:r>
              <a:rPr lang="en-US" b="0" dirty="0"/>
              <a:t>(I mean, this'd be nice for a PAPER, BUT</a:t>
            </a:r>
            <a:r>
              <a:rPr lang="en-US" b="0" baseline="0" dirty="0"/>
              <a:t> 1) you already did this albeit more incomprehensibly, and 2) you really do NOT have time within your talk! make this a supplement!)</a:t>
            </a:r>
          </a:p>
          <a:p>
            <a:r>
              <a:rPr lang="en-US" b="0" baseline="0" dirty="0"/>
              <a:t>Replace this with your old geode plot </a:t>
            </a:r>
            <a:r>
              <a:rPr lang="en-US" b="0" baseline="0" dirty="0" err="1"/>
              <a:t>tho</a:t>
            </a:r>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28</a:t>
            </a:fld>
            <a:endParaRPr lang="de-DE"/>
          </a:p>
        </p:txBody>
      </p:sp>
    </p:spTree>
    <p:extLst>
      <p:ext uri="{BB962C8B-B14F-4D97-AF65-F5344CB8AC3E}">
        <p14:creationId xmlns:p14="http://schemas.microsoft.com/office/powerpoint/2010/main" val="1093297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6.5 (placeholder)</a:t>
            </a:r>
          </a:p>
          <a:p>
            <a:r>
              <a:rPr lang="en-US" b="0" dirty="0"/>
              <a:t>Basically, show that there's an instance where this analysis actually works</a:t>
            </a:r>
          </a:p>
          <a:p>
            <a:r>
              <a:rPr lang="en-US" b="0" dirty="0"/>
              <a:t>(I mean, this'd be nice for a PAPER, BUT</a:t>
            </a:r>
            <a:r>
              <a:rPr lang="en-US" b="0" baseline="0" dirty="0"/>
              <a:t> 1) you already did this albeit more incomprehensibly, and 2) you really do NOT have time within your talk! make this a supplement!)</a:t>
            </a:r>
          </a:p>
          <a:p>
            <a:r>
              <a:rPr lang="en-US" b="0" baseline="0" dirty="0"/>
              <a:t>Replace this with your old geode plot </a:t>
            </a:r>
            <a:r>
              <a:rPr lang="en-US" b="0" baseline="0" dirty="0" err="1"/>
              <a:t>tho</a:t>
            </a:r>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29</a:t>
            </a:fld>
            <a:endParaRPr lang="de-DE"/>
          </a:p>
        </p:txBody>
      </p:sp>
    </p:spTree>
    <p:extLst>
      <p:ext uri="{BB962C8B-B14F-4D97-AF65-F5344CB8AC3E}">
        <p14:creationId xmlns:p14="http://schemas.microsoft.com/office/powerpoint/2010/main" val="2379303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6.5 (placeholder)</a:t>
            </a:r>
          </a:p>
          <a:p>
            <a:r>
              <a:rPr lang="en-US" b="0" dirty="0"/>
              <a:t>Basically, show that there's an instance where this analysis actually works</a:t>
            </a:r>
          </a:p>
          <a:p>
            <a:r>
              <a:rPr lang="en-US" b="0" dirty="0"/>
              <a:t>(I mean, this'd be nice for a PAPER, BUT</a:t>
            </a:r>
            <a:r>
              <a:rPr lang="en-US" b="0" baseline="0" dirty="0"/>
              <a:t> 1) you already did this albeit more incomprehensibly, and 2) you really do NOT have time within your talk! make this a supplement!)</a:t>
            </a:r>
          </a:p>
          <a:p>
            <a:r>
              <a:rPr lang="en-US" b="0" baseline="0" dirty="0"/>
              <a:t>Replace this with your old geode plot </a:t>
            </a:r>
            <a:r>
              <a:rPr lang="en-US" b="0" baseline="0" dirty="0" err="1"/>
              <a:t>tho</a:t>
            </a:r>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30</a:t>
            </a:fld>
            <a:endParaRPr lang="de-DE"/>
          </a:p>
        </p:txBody>
      </p:sp>
    </p:spTree>
    <p:extLst>
      <p:ext uri="{BB962C8B-B14F-4D97-AF65-F5344CB8AC3E}">
        <p14:creationId xmlns:p14="http://schemas.microsoft.com/office/powerpoint/2010/main" val="2551376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areas exhibit hierarchical connectivity (AIP to F5 to M1), which parallels the transition of information from relatively visual in AIP to movement-preferring in M1.</a:t>
            </a:r>
          </a:p>
        </p:txBody>
      </p:sp>
      <p:sp>
        <p:nvSpPr>
          <p:cNvPr id="4" name="Slide Number Placeholder 3"/>
          <p:cNvSpPr>
            <a:spLocks noGrp="1"/>
          </p:cNvSpPr>
          <p:nvPr>
            <p:ph type="sldNum" sz="quarter" idx="5"/>
          </p:nvPr>
        </p:nvSpPr>
        <p:spPr/>
        <p:txBody>
          <a:bodyPr/>
          <a:lstStyle/>
          <a:p>
            <a:fld id="{C045881A-AB05-4172-8CB2-6636B1E2BADA}" type="slidenum">
              <a:rPr lang="de-DE" smtClean="0"/>
              <a:pPr/>
              <a:t>3</a:t>
            </a:fld>
            <a:endParaRPr lang="de-DE"/>
          </a:p>
        </p:txBody>
      </p:sp>
    </p:spTree>
    <p:extLst>
      <p:ext uri="{BB962C8B-B14F-4D97-AF65-F5344CB8AC3E}">
        <p14:creationId xmlns:p14="http://schemas.microsoft.com/office/powerpoint/2010/main" val="633680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10.5 (placeholder)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Basically, show that there's an instance where this analysis actually works</a:t>
            </a:r>
          </a:p>
          <a:p>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31</a:t>
            </a:fld>
            <a:endParaRPr lang="de-DE"/>
          </a:p>
        </p:txBody>
      </p:sp>
    </p:spTree>
    <p:extLst>
      <p:ext uri="{BB962C8B-B14F-4D97-AF65-F5344CB8AC3E}">
        <p14:creationId xmlns:p14="http://schemas.microsoft.com/office/powerpoint/2010/main" val="3971076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10.5 (placeholder)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Basically, show that there's an instance where this analysis actually works</a:t>
            </a:r>
          </a:p>
          <a:p>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32</a:t>
            </a:fld>
            <a:endParaRPr lang="de-DE"/>
          </a:p>
        </p:txBody>
      </p:sp>
    </p:spTree>
    <p:extLst>
      <p:ext uri="{BB962C8B-B14F-4D97-AF65-F5344CB8AC3E}">
        <p14:creationId xmlns:p14="http://schemas.microsoft.com/office/powerpoint/2010/main" val="161906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10.5 (placeholder)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Basically, show that there's an instance where this analysis actually works</a:t>
            </a:r>
          </a:p>
          <a:p>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33</a:t>
            </a:fld>
            <a:endParaRPr lang="de-DE"/>
          </a:p>
        </p:txBody>
      </p:sp>
    </p:spTree>
    <p:extLst>
      <p:ext uri="{BB962C8B-B14F-4D97-AF65-F5344CB8AC3E}">
        <p14:creationId xmlns:p14="http://schemas.microsoft.com/office/powerpoint/2010/main" val="311226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10.5 (placeholder)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Basically, show that there's an instance where this analysis actually works</a:t>
            </a:r>
          </a:p>
          <a:p>
            <a:endParaRPr lang="en-US" b="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34</a:t>
            </a:fld>
            <a:endParaRPr lang="de-DE"/>
          </a:p>
        </p:txBody>
      </p:sp>
    </p:spTree>
    <p:extLst>
      <p:ext uri="{BB962C8B-B14F-4D97-AF65-F5344CB8AC3E}">
        <p14:creationId xmlns:p14="http://schemas.microsoft.com/office/powerpoint/2010/main" val="3024894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shown in presentation is in execution-space</a:t>
            </a:r>
          </a:p>
          <a:p>
            <a:endParaRPr lang="en-US" dirty="0"/>
          </a:p>
          <a:p>
            <a:r>
              <a:rPr lang="en-US" dirty="0"/>
              <a:t>which is a little misleading</a:t>
            </a:r>
          </a:p>
          <a:p>
            <a:endParaRPr lang="en-US" dirty="0"/>
          </a:p>
          <a:p>
            <a:r>
              <a:rPr lang="en-US" dirty="0"/>
              <a:t>but ultimately, this fricassee plot tells the same basic story, but just more distractingly (why did the open circle clusters shift? yadda </a:t>
            </a:r>
            <a:r>
              <a:rPr lang="en-US" dirty="0" err="1"/>
              <a:t>yadda</a:t>
            </a:r>
            <a:r>
              <a:rPr lang="en-US" dirty="0"/>
              <a:t>... listen, I </a:t>
            </a:r>
            <a:r>
              <a:rPr lang="en-US" dirty="0" err="1"/>
              <a:t>ain’t</a:t>
            </a:r>
            <a:r>
              <a:rPr lang="en-US" dirty="0"/>
              <a:t> trying to lie to </a:t>
            </a:r>
            <a:r>
              <a:rPr lang="en-US" dirty="0" err="1"/>
              <a:t>ya</a:t>
            </a:r>
            <a:r>
              <a:rPr lang="en-US" dirty="0"/>
              <a:t>, I’m trying to keep you from getting sidetracked here)</a:t>
            </a:r>
          </a:p>
          <a:p>
            <a:endParaRPr lang="en-US" dirty="0"/>
          </a:p>
          <a:p>
            <a:r>
              <a:rPr lang="en-US" dirty="0"/>
              <a:t>(I mean... just trust me. it looks bad.)</a:t>
            </a:r>
          </a:p>
        </p:txBody>
      </p:sp>
      <p:sp>
        <p:nvSpPr>
          <p:cNvPr id="4" name="Slide Number Placeholder 3"/>
          <p:cNvSpPr>
            <a:spLocks noGrp="1"/>
          </p:cNvSpPr>
          <p:nvPr>
            <p:ph type="sldNum" sz="quarter" idx="5"/>
          </p:nvPr>
        </p:nvSpPr>
        <p:spPr/>
        <p:txBody>
          <a:bodyPr/>
          <a:lstStyle/>
          <a:p>
            <a:fld id="{C045881A-AB05-4172-8CB2-6636B1E2BADA}" type="slidenum">
              <a:rPr lang="de-DE" smtClean="0"/>
              <a:pPr/>
              <a:t>38</a:t>
            </a:fld>
            <a:endParaRPr lang="de-DE"/>
          </a:p>
        </p:txBody>
      </p:sp>
    </p:spTree>
    <p:extLst>
      <p:ext uri="{BB962C8B-B14F-4D97-AF65-F5344CB8AC3E}">
        <p14:creationId xmlns:p14="http://schemas.microsoft.com/office/powerpoint/2010/main" val="3463962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a:t>
            </a:r>
            <a:r>
              <a:rPr lang="en-US" dirty="0" err="1"/>
              <a:t>cmon</a:t>
            </a:r>
            <a:r>
              <a:rPr lang="en-US" dirty="0"/>
              <a:t> this </a:t>
            </a:r>
            <a:r>
              <a:rPr lang="en-US" dirty="0" err="1"/>
              <a:t>ain’t</a:t>
            </a:r>
            <a:r>
              <a:rPr lang="en-US" dirty="0"/>
              <a:t> necessary</a:t>
            </a:r>
          </a:p>
        </p:txBody>
      </p:sp>
      <p:sp>
        <p:nvSpPr>
          <p:cNvPr id="4" name="Slide Number Placeholder 3"/>
          <p:cNvSpPr>
            <a:spLocks noGrp="1"/>
          </p:cNvSpPr>
          <p:nvPr>
            <p:ph type="sldNum" sz="quarter" idx="5"/>
          </p:nvPr>
        </p:nvSpPr>
        <p:spPr/>
        <p:txBody>
          <a:bodyPr/>
          <a:lstStyle/>
          <a:p>
            <a:fld id="{C045881A-AB05-4172-8CB2-6636B1E2BADA}" type="slidenum">
              <a:rPr lang="de-DE" smtClean="0"/>
              <a:pPr/>
              <a:t>39</a:t>
            </a:fld>
            <a:endParaRPr lang="de-DE"/>
          </a:p>
        </p:txBody>
      </p:sp>
    </p:spTree>
    <p:extLst>
      <p:ext uri="{BB962C8B-B14F-4D97-AF65-F5344CB8AC3E}">
        <p14:creationId xmlns:p14="http://schemas.microsoft.com/office/powerpoint/2010/main" val="158371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to responding during execution of grasping movements,</a:t>
            </a:r>
          </a:p>
        </p:txBody>
      </p:sp>
      <p:sp>
        <p:nvSpPr>
          <p:cNvPr id="4" name="Slide Number Placeholder 3"/>
          <p:cNvSpPr>
            <a:spLocks noGrp="1"/>
          </p:cNvSpPr>
          <p:nvPr>
            <p:ph type="sldNum" sz="quarter" idx="5"/>
          </p:nvPr>
        </p:nvSpPr>
        <p:spPr/>
        <p:txBody>
          <a:bodyPr/>
          <a:lstStyle/>
          <a:p>
            <a:fld id="{C045881A-AB05-4172-8CB2-6636B1E2BADA}" type="slidenum">
              <a:rPr lang="de-DE" smtClean="0"/>
              <a:pPr/>
              <a:t>4</a:t>
            </a:fld>
            <a:endParaRPr lang="de-DE"/>
          </a:p>
        </p:txBody>
      </p:sp>
    </p:spTree>
    <p:extLst>
      <p:ext uri="{BB962C8B-B14F-4D97-AF65-F5344CB8AC3E}">
        <p14:creationId xmlns:p14="http://schemas.microsoft.com/office/powerpoint/2010/main" val="156112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Neurons in these areas also respond during the mere observation of others performing grasping movements. The nature of these latter responses remains hotly debated. So, we aim to study them using a paradigm with:</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 whole lot of objects presented via turntables,</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monkeys trained to grasp these objects and to observe humans doing so,</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floating microelectrode arrays simultaneously recording neuronal populations in AIP, F5, and M1</a:t>
            </a:r>
          </a:p>
        </p:txBody>
      </p:sp>
      <p:sp>
        <p:nvSpPr>
          <p:cNvPr id="4" name="Slide Number Placeholder 3"/>
          <p:cNvSpPr>
            <a:spLocks noGrp="1"/>
          </p:cNvSpPr>
          <p:nvPr>
            <p:ph type="sldNum" sz="quarter" idx="5"/>
          </p:nvPr>
        </p:nvSpPr>
        <p:spPr/>
        <p:txBody>
          <a:bodyPr/>
          <a:lstStyle/>
          <a:p>
            <a:fld id="{C045881A-AB05-4172-8CB2-6636B1E2BADA}" type="slidenum">
              <a:rPr lang="de-DE" smtClean="0"/>
              <a:pPr/>
              <a:t>5</a:t>
            </a:fld>
            <a:endParaRPr lang="de-DE"/>
          </a:p>
        </p:txBody>
      </p:sp>
    </p:spTree>
    <p:extLst>
      <p:ext uri="{BB962C8B-B14F-4D97-AF65-F5344CB8AC3E}">
        <p14:creationId xmlns:p14="http://schemas.microsoft.com/office/powerpoint/2010/main" val="1221410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Responses in F5 and AIP span a continuum of preferences for observation and execution. Shown are trial-averaged firing rates of three neurons to show different points along this continuum. </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Some neurons, like those on the left, appear to be "strictly motor" units. </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Others, like those on the right, actually exhibit a preference for observed grasps. </a:t>
            </a:r>
          </a:p>
          <a:p>
            <a:pPr marL="742950" marR="0" lvl="1" indent="-285750" algn="just">
              <a:spcBef>
                <a:spcPts val="0"/>
              </a:spcBef>
              <a:spcAft>
                <a:spcPts val="0"/>
              </a:spcAft>
              <a:buFont typeface="+mj-lt"/>
              <a:buAutoNum type="alphaL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others, in the middle, might be called “mirror neurons”. </a:t>
            </a:r>
          </a:p>
          <a:p>
            <a:pPr marL="0" marR="0" lvl="0" indent="0" algn="just">
              <a:spcBef>
                <a:spcPts val="0"/>
              </a:spcBef>
              <a:spcAft>
                <a:spcPts val="0"/>
              </a:spcAft>
              <a:buFont typeface="+mj-l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However, we ran the statistics and find no evidence for distinct clusters of mirror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nonmirror</a:t>
            </a:r>
            <a:r>
              <a:rPr lang="en-US" sz="1200" dirty="0">
                <a:effectLst/>
                <a:latin typeface="Calibri" panose="020F0502020204030204" pitchFamily="34" charset="0"/>
                <a:ea typeface="Calibri" panose="020F0502020204030204" pitchFamily="34" charset="0"/>
                <a:cs typeface="Times New Roman" panose="02020603050405020304" pitchFamily="18" charset="0"/>
              </a:rPr>
              <a:t> neurons.</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(Moe 46, F5: 25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85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99</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percentile neurons)</a:t>
            </a: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corresponds to what the 25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50</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75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percentile neurons, respectively, look like in AIP)</a:t>
            </a:r>
          </a:p>
        </p:txBody>
      </p:sp>
      <p:sp>
        <p:nvSpPr>
          <p:cNvPr id="4" name="Slide Number Placeholder 3"/>
          <p:cNvSpPr>
            <a:spLocks noGrp="1"/>
          </p:cNvSpPr>
          <p:nvPr>
            <p:ph type="sldNum" sz="quarter" idx="5"/>
          </p:nvPr>
        </p:nvSpPr>
        <p:spPr/>
        <p:txBody>
          <a:bodyPr/>
          <a:lstStyle/>
          <a:p>
            <a:fld id="{C045881A-AB05-4172-8CB2-6636B1E2BADA}" type="slidenum">
              <a:rPr lang="de-DE" smtClean="0"/>
              <a:pPr/>
              <a:t>6</a:t>
            </a:fld>
            <a:endParaRPr lang="de-DE"/>
          </a:p>
        </p:txBody>
      </p:sp>
    </p:spTree>
    <p:extLst>
      <p:ext uri="{BB962C8B-B14F-4D97-AF65-F5344CB8AC3E}">
        <p14:creationId xmlns:p14="http://schemas.microsoft.com/office/powerpoint/2010/main" val="100085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turn to neuronal state space to understand what is happening in these populations. As an example of this, one could consider the firing rates of a population of 3 neurons as trajectories in a 3-dimensional space. We do something similar here, using Principal Component Analysis (PCA) to visualize the activity of many more than 3 neurons. In each area, execution- and observation-related trajectories are not strictly overlapping.</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Moe 50</a:t>
            </a:r>
          </a:p>
        </p:txBody>
      </p:sp>
      <p:sp>
        <p:nvSpPr>
          <p:cNvPr id="4" name="Slide Number Placeholder 3"/>
          <p:cNvSpPr>
            <a:spLocks noGrp="1"/>
          </p:cNvSpPr>
          <p:nvPr>
            <p:ph type="sldNum" sz="quarter" idx="5"/>
          </p:nvPr>
        </p:nvSpPr>
        <p:spPr/>
        <p:txBody>
          <a:bodyPr/>
          <a:lstStyle/>
          <a:p>
            <a:fld id="{C045881A-AB05-4172-8CB2-6636B1E2BADA}" type="slidenum">
              <a:rPr lang="de-DE" smtClean="0"/>
              <a:pPr/>
              <a:t>7</a:t>
            </a:fld>
            <a:endParaRPr lang="de-DE"/>
          </a:p>
        </p:txBody>
      </p:sp>
    </p:spTree>
    <p:extLst>
      <p:ext uri="{BB962C8B-B14F-4D97-AF65-F5344CB8AC3E}">
        <p14:creationId xmlns:p14="http://schemas.microsoft.com/office/powerpoint/2010/main" val="219760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we can find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common</a:t>
            </a:r>
            <a:r>
              <a:rPr lang="en-US" sz="1800" dirty="0">
                <a:effectLst/>
                <a:latin typeface="Calibri" panose="020F0502020204030204" pitchFamily="34" charset="0"/>
                <a:ea typeface="Calibri" panose="020F0502020204030204" pitchFamily="34" charset="0"/>
                <a:cs typeface="Times New Roman" panose="02020603050405020304" pitchFamily="18" charset="0"/>
              </a:rPr>
              <a:t> subspace where these trajectories do, indeed, overlap. We do this by finding a subspace within which we maximize the fraction of observation variance explained by a one-to-one match with execution activity. Shown here are the same data from before, projected onto a 3D common subspace.</a:t>
            </a:r>
          </a:p>
        </p:txBody>
      </p:sp>
      <p:sp>
        <p:nvSpPr>
          <p:cNvPr id="4" name="Slide Number Placeholder 3"/>
          <p:cNvSpPr>
            <a:spLocks noGrp="1"/>
          </p:cNvSpPr>
          <p:nvPr>
            <p:ph type="sldNum" sz="quarter" idx="5"/>
          </p:nvPr>
        </p:nvSpPr>
        <p:spPr/>
        <p:txBody>
          <a:bodyPr/>
          <a:lstStyle/>
          <a:p>
            <a:fld id="{C045881A-AB05-4172-8CB2-6636B1E2BADA}" type="slidenum">
              <a:rPr lang="de-DE" smtClean="0"/>
              <a:pPr/>
              <a:t>8</a:t>
            </a:fld>
            <a:endParaRPr lang="de-DE"/>
          </a:p>
        </p:txBody>
      </p:sp>
    </p:spTree>
    <p:extLst>
      <p:ext uri="{BB962C8B-B14F-4D97-AF65-F5344CB8AC3E}">
        <p14:creationId xmlns:p14="http://schemas.microsoft.com/office/powerpoint/2010/main" val="1832364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apply this method for various dimensionalities of common subspace, we find this common subspace consistently captures substantial variance, but less and less as one progresses from AIP to F5 to M1.</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other words, there doesn’t seem to be any magical, super secret shared subspace in any of these areas, at least beyond the first component where variance captured is particularly high. </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just" defTabSz="914400" rtl="0" eaLnBrk="1" fontAlgn="base" latinLnBrk="0" hangingPunct="1">
              <a:lnSpc>
                <a:spcPct val="100000"/>
              </a:lnSpc>
              <a:spcBef>
                <a:spcPts val="0"/>
              </a:spcBef>
              <a:spcAft>
                <a:spcPts val="0"/>
              </a:spcAft>
              <a:buClrTx/>
              <a:buSzTx/>
              <a:buFont typeface="+mj-lt"/>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by the way, that F5 remains intermediate by this measure and by all others so far. The posterior parietal area AIP, which is more visually responsive yet is rarely directly implicated in any mirror-like mechanisms, nonetheless seems to exhibit the greatest overlap between execution and observation conditions.</a:t>
            </a:r>
          </a:p>
          <a:p>
            <a:pPr marL="0" marR="0" lvl="0" indent="0" algn="just">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45881A-AB05-4172-8CB2-6636B1E2BADA}" type="slidenum">
              <a:rPr lang="de-DE" smtClean="0"/>
              <a:pPr/>
              <a:t>9</a:t>
            </a:fld>
            <a:endParaRPr lang="de-DE"/>
          </a:p>
        </p:txBody>
      </p:sp>
    </p:spTree>
    <p:extLst>
      <p:ext uri="{BB962C8B-B14F-4D97-AF65-F5344CB8AC3E}">
        <p14:creationId xmlns:p14="http://schemas.microsoft.com/office/powerpoint/2010/main" val="3520494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PZ Titelfolie">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4949528" y="2826140"/>
            <a:ext cx="5472608" cy="1046758"/>
          </a:xfrm>
        </p:spPr>
        <p:txBody>
          <a:bodyPr/>
          <a:lstStyle>
            <a:lvl1pPr>
              <a:defRPr sz="2800">
                <a:solidFill>
                  <a:srgbClr val="009A44"/>
                </a:solidFill>
              </a:defRPr>
            </a:lvl1pPr>
          </a:lstStyle>
          <a:p>
            <a:pPr lvl="0"/>
            <a:r>
              <a:rPr lang="de-DE" noProof="0" dirty="0"/>
              <a:t>Titelmasterformat durch Klicken bearbeiten</a:t>
            </a:r>
          </a:p>
        </p:txBody>
      </p:sp>
      <p:sp>
        <p:nvSpPr>
          <p:cNvPr id="12291" name="Rectangle 3"/>
          <p:cNvSpPr>
            <a:spLocks noGrp="1" noChangeArrowheads="1"/>
          </p:cNvSpPr>
          <p:nvPr>
            <p:ph type="subTitle" idx="1"/>
          </p:nvPr>
        </p:nvSpPr>
        <p:spPr>
          <a:xfrm>
            <a:off x="4949528" y="3933056"/>
            <a:ext cx="6331048" cy="1536576"/>
          </a:xfrm>
        </p:spPr>
        <p:txBody>
          <a:bodyPr/>
          <a:lstStyle>
            <a:lvl1pPr marL="0" indent="0">
              <a:buFont typeface="Wingdings" pitchFamily="2" charset="2"/>
              <a:buNone/>
              <a:defRPr sz="2000">
                <a:solidFill>
                  <a:schemeClr val="tx1"/>
                </a:solidFill>
              </a:defRPr>
            </a:lvl1pPr>
          </a:lstStyle>
          <a:p>
            <a:pPr lvl="0"/>
            <a:r>
              <a:rPr lang="de-DE" noProof="0" dirty="0"/>
              <a:t>Formatvorlage des Untertitelmasters durch Klicken bearbeiten</a:t>
            </a:r>
          </a:p>
        </p:txBody>
      </p:sp>
      <p:pic>
        <p:nvPicPr>
          <p:cNvPr id="2" name="Picture 2" descr="Y:\Ordnerstruktur\Projekte\laufende Projekte\DPZ (NP)\Design\Neues DPZ-CD\Fotos_Grafiken\Gestaltungselement\DPZ_Gestaltungselement_grau20.emf">
            <a:extLst>
              <a:ext uri="{FF2B5EF4-FFF2-40B4-BE49-F238E27FC236}">
                <a16:creationId xmlns:a16="http://schemas.microsoft.com/office/drawing/2014/main" id="{B288B51A-E625-451D-B10B-0072B03F843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25516" y="-1179512"/>
            <a:ext cx="9720572" cy="972057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Y:\Ordnerstruktur\Projekte\laufende Projekte\DPZ (NP)\Design\Neues DPZ-CD\Logo\Logo_andere Formate_Final\cmyk\mit Schriftzug\emf\Logo-DPZ.emf">
            <a:extLst>
              <a:ext uri="{FF2B5EF4-FFF2-40B4-BE49-F238E27FC236}">
                <a16:creationId xmlns:a16="http://schemas.microsoft.com/office/drawing/2014/main" id="{BABA644F-7274-420A-A1AB-36A4DAA686F5}"/>
              </a:ext>
            </a:extLst>
          </p:cNvPr>
          <p:cNvPicPr>
            <a:picLocks noChangeAspect="1" noChangeArrowheads="1"/>
          </p:cNvPicPr>
          <p:nvPr userDrawn="1"/>
        </p:nvPicPr>
        <p:blipFill>
          <a:blip r:embed="rId3" cstate="print"/>
          <a:stretch>
            <a:fillRect/>
          </a:stretch>
        </p:blipFill>
        <p:spPr bwMode="auto">
          <a:xfrm>
            <a:off x="9076897" y="332656"/>
            <a:ext cx="2513650" cy="1606232"/>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Grafik 6">
            <a:extLst>
              <a:ext uri="{FF2B5EF4-FFF2-40B4-BE49-F238E27FC236}">
                <a16:creationId xmlns:a16="http://schemas.microsoft.com/office/drawing/2014/main" id="{4D8BAF8C-710A-4AAA-84E3-D945756568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PZ Folgeseite">
    <p:spTree>
      <p:nvGrpSpPr>
        <p:cNvPr id="1" name=""/>
        <p:cNvGrpSpPr/>
        <p:nvPr/>
      </p:nvGrpSpPr>
      <p:grpSpPr>
        <a:xfrm>
          <a:off x="0" y="0"/>
          <a:ext cx="0" cy="0"/>
          <a:chOff x="0" y="0"/>
          <a:chExt cx="0" cy="0"/>
        </a:xfrm>
      </p:grpSpPr>
      <p:sp>
        <p:nvSpPr>
          <p:cNvPr id="2" name="Titel 1"/>
          <p:cNvSpPr>
            <a:spLocks noGrp="1"/>
          </p:cNvSpPr>
          <p:nvPr>
            <p:ph type="title"/>
          </p:nvPr>
        </p:nvSpPr>
        <p:spPr>
          <a:xfrm>
            <a:off x="997578" y="260649"/>
            <a:ext cx="8625417" cy="573087"/>
          </a:xfrm>
        </p:spPr>
        <p:txBody>
          <a:bodyPr/>
          <a:lstStyle/>
          <a:p>
            <a:r>
              <a:rPr lang="de-DE" dirty="0"/>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0"/>
          </p:nvPr>
        </p:nvSpPr>
        <p:spPr/>
        <p:txBody>
          <a:bodyPr/>
          <a:lstStyle>
            <a:lvl1pPr>
              <a:defRPr/>
            </a:lvl1pPr>
          </a:lstStyle>
          <a:p>
            <a:fld id="{2F6078F4-E63E-4AA0-B8D1-966A19A57BCF}" type="slidenum">
              <a:rPr lang="de-DE"/>
              <a:pPr/>
              <a:t>‹#›</a:t>
            </a:fld>
            <a:endParaRPr lang="de-DE" dirty="0"/>
          </a:p>
        </p:txBody>
      </p:sp>
    </p:spTree>
    <p:extLst>
      <p:ext uri="{BB962C8B-B14F-4D97-AF65-F5344CB8AC3E}">
        <p14:creationId xmlns:p14="http://schemas.microsoft.com/office/powerpoint/2010/main" val="504703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userDrawn="1"/>
        </p:nvSpPr>
        <p:spPr bwMode="auto">
          <a:xfrm>
            <a:off x="0" y="6412686"/>
            <a:ext cx="1104123" cy="369332"/>
          </a:xfrm>
          <a:prstGeom prst="rect">
            <a:avLst/>
          </a:prstGeom>
          <a:solidFill>
            <a:srgbClr val="009A44"/>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sp>
        <p:nvSpPr>
          <p:cNvPr id="11266" name="Rectangle 2"/>
          <p:cNvSpPr>
            <a:spLocks noGrp="1" noChangeArrowheads="1"/>
          </p:cNvSpPr>
          <p:nvPr>
            <p:ph type="title"/>
          </p:nvPr>
        </p:nvSpPr>
        <p:spPr bwMode="auto">
          <a:xfrm>
            <a:off x="1007436" y="263626"/>
            <a:ext cx="8625417" cy="573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Titelmasterformat durch Klicken bearbeiten</a:t>
            </a:r>
          </a:p>
        </p:txBody>
      </p:sp>
      <p:sp>
        <p:nvSpPr>
          <p:cNvPr id="11270" name="Line 6"/>
          <p:cNvSpPr>
            <a:spLocks noChangeShapeType="1"/>
          </p:cNvSpPr>
          <p:nvPr/>
        </p:nvSpPr>
        <p:spPr bwMode="auto">
          <a:xfrm>
            <a:off x="-336715" y="1124744"/>
            <a:ext cx="10561173" cy="0"/>
          </a:xfrm>
          <a:prstGeom prst="line">
            <a:avLst/>
          </a:prstGeom>
          <a:noFill/>
          <a:ln w="19050">
            <a:solidFill>
              <a:schemeClr val="tx1">
                <a:lumMod val="65000"/>
                <a:lumOff val="3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271" name="Rectangle 7"/>
          <p:cNvSpPr>
            <a:spLocks noGrp="1" noChangeArrowheads="1"/>
          </p:cNvSpPr>
          <p:nvPr>
            <p:ph type="ftr" sz="quarter" idx="3"/>
          </p:nvPr>
        </p:nvSpPr>
        <p:spPr bwMode="auto">
          <a:xfrm>
            <a:off x="2108201" y="6464300"/>
            <a:ext cx="777663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4D4D4D"/>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de-DE" dirty="0"/>
          </a:p>
        </p:txBody>
      </p:sp>
      <p:sp>
        <p:nvSpPr>
          <p:cNvPr id="11275" name="Rectangle 11"/>
          <p:cNvSpPr>
            <a:spLocks noGrp="1" noChangeArrowheads="1"/>
          </p:cNvSpPr>
          <p:nvPr>
            <p:ph type="body" idx="1"/>
          </p:nvPr>
        </p:nvSpPr>
        <p:spPr bwMode="auto">
          <a:xfrm>
            <a:off x="994007" y="1495326"/>
            <a:ext cx="9793816"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a:t>
            </a:r>
            <a:r>
              <a:rPr lang="de-DE" dirty="0"/>
              <a:t>durch Klicken bearbeiten</a:t>
            </a:r>
          </a:p>
          <a:p>
            <a:pPr lvl="1"/>
            <a:r>
              <a:rPr lang="de-DE" dirty="0"/>
              <a:t>Zweite Ebene</a:t>
            </a:r>
          </a:p>
          <a:p>
            <a:pPr lvl="2"/>
            <a:r>
              <a:rPr lang="de-DE" dirty="0"/>
              <a:t>Dritte Ebene</a:t>
            </a:r>
          </a:p>
          <a:p>
            <a:pPr lvl="3"/>
            <a:r>
              <a:rPr lang="de-DE" dirty="0"/>
              <a:t>Vierte Ebene</a:t>
            </a:r>
          </a:p>
          <a:p>
            <a:pPr lvl="4"/>
            <a:r>
              <a:rPr lang="de-DE" dirty="0"/>
              <a:t>Fünfte</a:t>
            </a:r>
          </a:p>
          <a:p>
            <a:pPr lvl="4"/>
            <a:r>
              <a:rPr lang="de-DE" dirty="0"/>
              <a:t> Ebene</a:t>
            </a:r>
          </a:p>
        </p:txBody>
      </p:sp>
      <p:sp>
        <p:nvSpPr>
          <p:cNvPr id="11268" name="Rectangle 4"/>
          <p:cNvSpPr>
            <a:spLocks noGrp="1" noChangeArrowheads="1"/>
          </p:cNvSpPr>
          <p:nvPr>
            <p:ph type="sldNum" sz="quarter" idx="4"/>
          </p:nvPr>
        </p:nvSpPr>
        <p:spPr bwMode="auto">
          <a:xfrm>
            <a:off x="-1938701" y="6453337"/>
            <a:ext cx="284480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solidFill>
                  <a:schemeClr val="bg1"/>
                </a:solidFill>
              </a:defRPr>
            </a:lvl1pPr>
          </a:lstStyle>
          <a:p>
            <a:fld id="{DF3E0165-EB73-48AD-AEF8-8E221AA3BE02}" type="slidenum">
              <a:rPr lang="de-DE" smtClean="0"/>
              <a:pPr/>
              <a:t>‹#›</a:t>
            </a:fld>
            <a:endParaRPr lang="de-DE" dirty="0"/>
          </a:p>
        </p:txBody>
      </p:sp>
      <p:pic>
        <p:nvPicPr>
          <p:cNvPr id="3" name="Picture 2" descr="Y:\Ordnerstruktur\Projekte\laufende Projekte\DPZ (NP)\Design\Neues DPZ-CD\Logo\Logo_andere Formate_Final\cmyk\ohne Schriftzug\emf\Logo-DPZ.emf">
            <a:extLst>
              <a:ext uri="{FF2B5EF4-FFF2-40B4-BE49-F238E27FC236}">
                <a16:creationId xmlns:a16="http://schemas.microsoft.com/office/drawing/2014/main" id="{DFFFA120-58CA-479D-BEAC-A555B990650D}"/>
              </a:ext>
            </a:extLst>
          </p:cNvPr>
          <p:cNvPicPr>
            <a:picLocks noChangeAspect="1" noChangeArrowheads="1"/>
          </p:cNvPicPr>
          <p:nvPr userDrawn="1"/>
        </p:nvPicPr>
        <p:blipFill>
          <a:blip r:embed="rId4" cstate="print"/>
          <a:stretch>
            <a:fillRect/>
          </a:stretch>
        </p:blipFill>
        <p:spPr bwMode="auto">
          <a:xfrm>
            <a:off x="10644535" y="178424"/>
            <a:ext cx="1260227" cy="845369"/>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Grafik 4">
            <a:extLst>
              <a:ext uri="{FF2B5EF4-FFF2-40B4-BE49-F238E27FC236}">
                <a16:creationId xmlns:a16="http://schemas.microsoft.com/office/drawing/2014/main" id="{E4416F9A-9F97-432D-9A8D-1744231BDA0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4" r:id="rId2"/>
  </p:sldLayoutIdLst>
  <p:hf hdr="0" ftr="0" dt="0"/>
  <p:txStyles>
    <p:title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p:titleStyle>
    <p:bodyStyle>
      <a:lvl1pPr marL="176213" marR="0" indent="-176213" algn="l" defTabSz="914400" rtl="0" eaLnBrk="1" fontAlgn="base" latinLnBrk="0" hangingPunct="1">
        <a:lnSpc>
          <a:spcPct val="100000"/>
        </a:lnSpc>
        <a:spcBef>
          <a:spcPct val="20000"/>
        </a:spcBef>
        <a:spcAft>
          <a:spcPct val="0"/>
        </a:spcAft>
        <a:buClr>
          <a:srgbClr val="009A44"/>
        </a:buClr>
        <a:buSzTx/>
        <a:buFont typeface="Wingdings" pitchFamily="2" charset="2"/>
        <a:buChar char="§"/>
        <a:tabLst/>
        <a:defRPr>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28.svg"/><Relationship Id="rId4" Type="http://schemas.openxmlformats.org/officeDocument/2006/relationships/image" Target="../media/image34.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5.tif"/><Relationship Id="rId7"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2.mp4"/><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5.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5.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5.tif"/><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6.tif"/><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tif"/><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359696" y="2996952"/>
            <a:ext cx="8064896" cy="1046758"/>
          </a:xfrm>
        </p:spPr>
        <p:txBody>
          <a:bodyPr/>
          <a:lstStyle/>
          <a:p>
            <a:r>
              <a:rPr lang="en-US" sz="2000" dirty="0"/>
              <a:t>Grip-specific neural population dynamics are not shared between action and observation in the </a:t>
            </a:r>
            <a:r>
              <a:rPr lang="en-US" sz="2000" dirty="0" err="1"/>
              <a:t>frontoparietal</a:t>
            </a:r>
            <a:r>
              <a:rPr lang="en-US" sz="2000" dirty="0"/>
              <a:t> cortical grasping network</a:t>
            </a:r>
          </a:p>
        </p:txBody>
      </p:sp>
      <p:sp>
        <p:nvSpPr>
          <p:cNvPr id="2" name="Subtitle 1"/>
          <p:cNvSpPr>
            <a:spLocks noGrp="1"/>
          </p:cNvSpPr>
          <p:nvPr>
            <p:ph type="subTitle" idx="1"/>
          </p:nvPr>
        </p:nvSpPr>
        <p:spPr>
          <a:xfrm>
            <a:off x="4871864" y="4149080"/>
            <a:ext cx="5612382" cy="2016224"/>
          </a:xfrm>
        </p:spPr>
        <p:txBody>
          <a:bodyPr/>
          <a:lstStyle/>
          <a:p>
            <a:r>
              <a:rPr lang="en-US" sz="1400" dirty="0"/>
              <a:t>James Goodman</a:t>
            </a:r>
            <a:r>
              <a:rPr lang="en-US" sz="1400" baseline="30000" dirty="0"/>
              <a:t>1</a:t>
            </a:r>
          </a:p>
          <a:p>
            <a:r>
              <a:rPr lang="en-US" sz="1400" dirty="0"/>
              <a:t>Stefan Schaffelhofer</a:t>
            </a:r>
            <a:r>
              <a:rPr lang="en-US" sz="1400" baseline="30000" dirty="0"/>
              <a:t>1,2</a:t>
            </a:r>
          </a:p>
          <a:p>
            <a:r>
              <a:rPr lang="en-US" sz="1400" dirty="0" err="1"/>
              <a:t>Hansj</a:t>
            </a:r>
            <a:r>
              <a:rPr lang="de-DE" sz="1400" dirty="0"/>
              <a:t>örg Scherberger</a:t>
            </a:r>
            <a:r>
              <a:rPr lang="de-DE" sz="1400" baseline="30000" dirty="0"/>
              <a:t>1,3</a:t>
            </a:r>
            <a:endParaRPr lang="en-US" sz="1400" baseline="30000" dirty="0"/>
          </a:p>
          <a:p>
            <a:endParaRPr lang="fi-FI" sz="1100" baseline="30000" dirty="0"/>
          </a:p>
          <a:p>
            <a:r>
              <a:rPr lang="fi-FI" sz="1100" baseline="30000" dirty="0"/>
              <a:t>1</a:t>
            </a:r>
            <a:r>
              <a:rPr lang="fi-FI" sz="1100" dirty="0"/>
              <a:t>Deutsches Primatenzentrum GmbH, G</a:t>
            </a:r>
            <a:r>
              <a:rPr lang="de-DE" sz="1100" dirty="0"/>
              <a:t>öttingen, Germany</a:t>
            </a:r>
          </a:p>
          <a:p>
            <a:r>
              <a:rPr lang="de-DE" sz="1100" baseline="30000" dirty="0"/>
              <a:t>2</a:t>
            </a:r>
            <a:r>
              <a:rPr lang="de-DE" sz="1100" dirty="0"/>
              <a:t>Current affiliation: cortEXplore, Linz, Austria</a:t>
            </a:r>
          </a:p>
          <a:p>
            <a:r>
              <a:rPr lang="de-DE" sz="1100" baseline="30000" dirty="0"/>
              <a:t>3</a:t>
            </a:r>
            <a:r>
              <a:rPr lang="de-DE" sz="1100" dirty="0"/>
              <a:t>Department of Biology, University of Göttingen, Germany</a:t>
            </a:r>
          </a:p>
          <a:p>
            <a:endParaRPr lang="de-DE" sz="1100" dirty="0"/>
          </a:p>
          <a:p>
            <a:r>
              <a:rPr lang="de-DE" sz="1400" dirty="0"/>
              <a:t>21 April 2021</a:t>
            </a:r>
            <a:endParaRPr lang="fi-FI" sz="1600" dirty="0"/>
          </a:p>
        </p:txBody>
      </p:sp>
    </p:spTree>
    <p:extLst>
      <p:ext uri="{BB962C8B-B14F-4D97-AF65-F5344CB8AC3E}">
        <p14:creationId xmlns:p14="http://schemas.microsoft.com/office/powerpoint/2010/main" val="19065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9C6E-83D7-47A3-A480-29BD92A53C0E}"/>
              </a:ext>
            </a:extLst>
          </p:cNvPr>
          <p:cNvSpPr>
            <a:spLocks noGrp="1"/>
          </p:cNvSpPr>
          <p:nvPr>
            <p:ph type="title"/>
          </p:nvPr>
        </p:nvSpPr>
        <p:spPr/>
        <p:txBody>
          <a:bodyPr/>
          <a:lstStyle/>
          <a:p>
            <a:r>
              <a:rPr lang="en-US" dirty="0"/>
              <a:t>Grip representations should form distinct clusters in neuronal state space</a:t>
            </a:r>
          </a:p>
        </p:txBody>
      </p:sp>
      <p:sp>
        <p:nvSpPr>
          <p:cNvPr id="4" name="Slide Number Placeholder 3">
            <a:extLst>
              <a:ext uri="{FF2B5EF4-FFF2-40B4-BE49-F238E27FC236}">
                <a16:creationId xmlns:a16="http://schemas.microsoft.com/office/drawing/2014/main" id="{3DBFAC56-F2A9-419E-B143-B452B4F46951}"/>
              </a:ext>
            </a:extLst>
          </p:cNvPr>
          <p:cNvSpPr>
            <a:spLocks noGrp="1"/>
          </p:cNvSpPr>
          <p:nvPr>
            <p:ph type="sldNum" sz="quarter" idx="10"/>
          </p:nvPr>
        </p:nvSpPr>
        <p:spPr/>
        <p:txBody>
          <a:bodyPr/>
          <a:lstStyle/>
          <a:p>
            <a:fld id="{2F6078F4-E63E-4AA0-B8D1-966A19A57BCF}" type="slidenum">
              <a:rPr lang="de-DE" smtClean="0"/>
              <a:pPr/>
              <a:t>10</a:t>
            </a:fld>
            <a:endParaRPr lang="de-DE" dirty="0"/>
          </a:p>
        </p:txBody>
      </p:sp>
      <p:grpSp>
        <p:nvGrpSpPr>
          <p:cNvPr id="52" name="Group 51">
            <a:extLst>
              <a:ext uri="{FF2B5EF4-FFF2-40B4-BE49-F238E27FC236}">
                <a16:creationId xmlns:a16="http://schemas.microsoft.com/office/drawing/2014/main" id="{9D7286E2-7EEC-4C69-A46F-1AB531ACCEF4}"/>
              </a:ext>
            </a:extLst>
          </p:cNvPr>
          <p:cNvGrpSpPr/>
          <p:nvPr/>
        </p:nvGrpSpPr>
        <p:grpSpPr>
          <a:xfrm>
            <a:off x="8712734" y="4078003"/>
            <a:ext cx="673224" cy="559027"/>
            <a:chOff x="8192842" y="4113172"/>
            <a:chExt cx="673224" cy="559027"/>
          </a:xfrm>
        </p:grpSpPr>
        <p:sp>
          <p:nvSpPr>
            <p:cNvPr id="25" name="Oval 24">
              <a:extLst>
                <a:ext uri="{FF2B5EF4-FFF2-40B4-BE49-F238E27FC236}">
                  <a16:creationId xmlns:a16="http://schemas.microsoft.com/office/drawing/2014/main" id="{C5C6EFA9-A5E2-4F44-8974-312051980410}"/>
                </a:ext>
              </a:extLst>
            </p:cNvPr>
            <p:cNvSpPr/>
            <p:nvPr/>
          </p:nvSpPr>
          <p:spPr bwMode="auto">
            <a:xfrm>
              <a:off x="8213902" y="4456175"/>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7" name="Oval 26">
              <a:extLst>
                <a:ext uri="{FF2B5EF4-FFF2-40B4-BE49-F238E27FC236}">
                  <a16:creationId xmlns:a16="http://schemas.microsoft.com/office/drawing/2014/main" id="{4434B306-63E8-4AE4-9574-80C4AB42EE1E}"/>
                </a:ext>
              </a:extLst>
            </p:cNvPr>
            <p:cNvSpPr/>
            <p:nvPr/>
          </p:nvSpPr>
          <p:spPr bwMode="auto">
            <a:xfrm>
              <a:off x="8192842" y="4199182"/>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9" name="Oval 28">
              <a:extLst>
                <a:ext uri="{FF2B5EF4-FFF2-40B4-BE49-F238E27FC236}">
                  <a16:creationId xmlns:a16="http://schemas.microsoft.com/office/drawing/2014/main" id="{2FCB7B41-E7B4-4572-BCC9-333E777334FC}"/>
                </a:ext>
              </a:extLst>
            </p:cNvPr>
            <p:cNvSpPr/>
            <p:nvPr/>
          </p:nvSpPr>
          <p:spPr bwMode="auto">
            <a:xfrm>
              <a:off x="8650042" y="4113172"/>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1" name="Oval 30">
              <a:extLst>
                <a:ext uri="{FF2B5EF4-FFF2-40B4-BE49-F238E27FC236}">
                  <a16:creationId xmlns:a16="http://schemas.microsoft.com/office/drawing/2014/main" id="{26653CAA-1332-4894-AADC-CDBFBF147BA8}"/>
                </a:ext>
              </a:extLst>
            </p:cNvPr>
            <p:cNvSpPr/>
            <p:nvPr/>
          </p:nvSpPr>
          <p:spPr bwMode="auto">
            <a:xfrm>
              <a:off x="8516878" y="4450168"/>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0"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76" t="79348" r="79655" b="3152"/>
          <a:stretch/>
        </p:blipFill>
        <p:spPr>
          <a:xfrm>
            <a:off x="9313731" y="4630485"/>
            <a:ext cx="648073" cy="504056"/>
          </a:xfrm>
          <a:prstGeom prst="rect">
            <a:avLst/>
          </a:prstGeom>
        </p:spPr>
      </p:pic>
      <p:grpSp>
        <p:nvGrpSpPr>
          <p:cNvPr id="51" name="Group 50">
            <a:extLst>
              <a:ext uri="{FF2B5EF4-FFF2-40B4-BE49-F238E27FC236}">
                <a16:creationId xmlns:a16="http://schemas.microsoft.com/office/drawing/2014/main" id="{B6681C1E-F824-4CA8-ABA1-4938D6706421}"/>
              </a:ext>
            </a:extLst>
          </p:cNvPr>
          <p:cNvGrpSpPr/>
          <p:nvPr/>
        </p:nvGrpSpPr>
        <p:grpSpPr>
          <a:xfrm>
            <a:off x="3354695" y="5085646"/>
            <a:ext cx="673224" cy="647610"/>
            <a:chOff x="6816080" y="4238538"/>
            <a:chExt cx="673224" cy="647610"/>
          </a:xfrm>
        </p:grpSpPr>
        <p:sp>
          <p:nvSpPr>
            <p:cNvPr id="7" name="Oval 6">
              <a:extLst>
                <a:ext uri="{FF2B5EF4-FFF2-40B4-BE49-F238E27FC236}">
                  <a16:creationId xmlns:a16="http://schemas.microsoft.com/office/drawing/2014/main" id="{4A9D467E-3B4B-42AF-8051-0651BD3A0AA6}"/>
                </a:ext>
              </a:extLst>
            </p:cNvPr>
            <p:cNvSpPr/>
            <p:nvPr/>
          </p:nvSpPr>
          <p:spPr bwMode="auto">
            <a:xfrm>
              <a:off x="7032104" y="423853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9" name="Oval 8">
              <a:extLst>
                <a:ext uri="{FF2B5EF4-FFF2-40B4-BE49-F238E27FC236}">
                  <a16:creationId xmlns:a16="http://schemas.microsoft.com/office/drawing/2014/main" id="{FE391CAC-E760-4842-8143-8899FE91AF80}"/>
                </a:ext>
              </a:extLst>
            </p:cNvPr>
            <p:cNvSpPr/>
            <p:nvPr/>
          </p:nvSpPr>
          <p:spPr bwMode="auto">
            <a:xfrm>
              <a:off x="6816080" y="441913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1" name="Oval 10">
              <a:extLst>
                <a:ext uri="{FF2B5EF4-FFF2-40B4-BE49-F238E27FC236}">
                  <a16:creationId xmlns:a16="http://schemas.microsoft.com/office/drawing/2014/main" id="{B07137F6-930C-4D43-AEDE-0414EE8B6284}"/>
                </a:ext>
              </a:extLst>
            </p:cNvPr>
            <p:cNvSpPr/>
            <p:nvPr/>
          </p:nvSpPr>
          <p:spPr bwMode="auto">
            <a:xfrm>
              <a:off x="7273280" y="433312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3" name="Oval 12">
              <a:extLst>
                <a:ext uri="{FF2B5EF4-FFF2-40B4-BE49-F238E27FC236}">
                  <a16:creationId xmlns:a16="http://schemas.microsoft.com/office/drawing/2014/main" id="{CBD3CBE0-2A0D-4D30-A329-B4EBA4F9370F}"/>
                </a:ext>
              </a:extLst>
            </p:cNvPr>
            <p:cNvSpPr/>
            <p:nvPr/>
          </p:nvSpPr>
          <p:spPr bwMode="auto">
            <a:xfrm>
              <a:off x="7140116" y="4670124"/>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5"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557" r="71533" b="73443"/>
          <a:stretch/>
        </p:blipFill>
        <p:spPr>
          <a:xfrm>
            <a:off x="2230197" y="4739491"/>
            <a:ext cx="1232510" cy="432048"/>
          </a:xfrm>
          <a:prstGeom prst="rect">
            <a:avLst/>
          </a:prstGeom>
        </p:spPr>
      </p:pic>
      <p:grpSp>
        <p:nvGrpSpPr>
          <p:cNvPr id="50" name="Group 49">
            <a:extLst>
              <a:ext uri="{FF2B5EF4-FFF2-40B4-BE49-F238E27FC236}">
                <a16:creationId xmlns:a16="http://schemas.microsoft.com/office/drawing/2014/main" id="{15C238C8-987C-4109-9F6C-F7091C4233A9}"/>
              </a:ext>
            </a:extLst>
          </p:cNvPr>
          <p:cNvGrpSpPr/>
          <p:nvPr/>
        </p:nvGrpSpPr>
        <p:grpSpPr>
          <a:xfrm>
            <a:off x="5397441" y="2849762"/>
            <a:ext cx="756084" cy="504636"/>
            <a:chOff x="7366992" y="3118386"/>
            <a:chExt cx="756084" cy="504636"/>
          </a:xfrm>
        </p:grpSpPr>
        <p:sp>
          <p:nvSpPr>
            <p:cNvPr id="17" name="Oval 16">
              <a:extLst>
                <a:ext uri="{FF2B5EF4-FFF2-40B4-BE49-F238E27FC236}">
                  <a16:creationId xmlns:a16="http://schemas.microsoft.com/office/drawing/2014/main" id="{12F6DCF7-F97D-4718-BC54-7DFD485A6829}"/>
                </a:ext>
              </a:extLst>
            </p:cNvPr>
            <p:cNvSpPr/>
            <p:nvPr/>
          </p:nvSpPr>
          <p:spPr bwMode="auto">
            <a:xfrm>
              <a:off x="7799040" y="31183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9" name="Oval 18">
              <a:extLst>
                <a:ext uri="{FF2B5EF4-FFF2-40B4-BE49-F238E27FC236}">
                  <a16:creationId xmlns:a16="http://schemas.microsoft.com/office/drawing/2014/main" id="{70605352-23A6-4D69-824A-ABB4DBF476F7}"/>
                </a:ext>
              </a:extLst>
            </p:cNvPr>
            <p:cNvSpPr/>
            <p:nvPr/>
          </p:nvSpPr>
          <p:spPr bwMode="auto">
            <a:xfrm>
              <a:off x="7583016" y="32989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1" name="Oval 20">
              <a:extLst>
                <a:ext uri="{FF2B5EF4-FFF2-40B4-BE49-F238E27FC236}">
                  <a16:creationId xmlns:a16="http://schemas.microsoft.com/office/drawing/2014/main" id="{EC1B56A3-9DEA-4D97-B9F4-7E9548512030}"/>
                </a:ext>
              </a:extLst>
            </p:cNvPr>
            <p:cNvSpPr/>
            <p:nvPr/>
          </p:nvSpPr>
          <p:spPr bwMode="auto">
            <a:xfrm>
              <a:off x="7907052" y="3406998"/>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3" name="Oval 22">
              <a:extLst>
                <a:ext uri="{FF2B5EF4-FFF2-40B4-BE49-F238E27FC236}">
                  <a16:creationId xmlns:a16="http://schemas.microsoft.com/office/drawing/2014/main" id="{F5D42E3C-9E47-472D-8ABC-D0051A229D82}"/>
                </a:ext>
              </a:extLst>
            </p:cNvPr>
            <p:cNvSpPr/>
            <p:nvPr/>
          </p:nvSpPr>
          <p:spPr bwMode="auto">
            <a:xfrm>
              <a:off x="7366992" y="31183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6"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979" r="83368" b="91234"/>
          <a:stretch/>
        </p:blipFill>
        <p:spPr>
          <a:xfrm>
            <a:off x="6117520" y="2813294"/>
            <a:ext cx="288033" cy="252492"/>
          </a:xfrm>
          <a:prstGeom prst="rect">
            <a:avLst/>
          </a:prstGeom>
        </p:spPr>
      </p:pic>
      <p:sp>
        <p:nvSpPr>
          <p:cNvPr id="47" name="Oval 46">
            <a:extLst>
              <a:ext uri="{FF2B5EF4-FFF2-40B4-BE49-F238E27FC236}">
                <a16:creationId xmlns:a16="http://schemas.microsoft.com/office/drawing/2014/main" id="{F5D42E3C-9E47-472D-8ABC-D0051A229D82}"/>
              </a:ext>
            </a:extLst>
          </p:cNvPr>
          <p:cNvSpPr/>
          <p:nvPr/>
        </p:nvSpPr>
        <p:spPr bwMode="auto">
          <a:xfrm>
            <a:off x="464762" y="1688350"/>
            <a:ext cx="216024" cy="216024"/>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1" name="TextBox 60"/>
          <p:cNvSpPr txBox="1"/>
          <p:nvPr/>
        </p:nvSpPr>
        <p:spPr>
          <a:xfrm>
            <a:off x="767408" y="1611696"/>
            <a:ext cx="582211" cy="369332"/>
          </a:xfrm>
          <a:prstGeom prst="rect">
            <a:avLst/>
          </a:prstGeom>
          <a:noFill/>
        </p:spPr>
        <p:txBody>
          <a:bodyPr wrap="none" rtlCol="0">
            <a:spAutoFit/>
          </a:bodyPr>
          <a:lstStyle/>
          <a:p>
            <a:r>
              <a:rPr lang="en-US" dirty="0">
                <a:solidFill>
                  <a:schemeClr val="tx1"/>
                </a:solidFill>
              </a:rPr>
              <a:t>Exe</a:t>
            </a:r>
          </a:p>
        </p:txBody>
      </p:sp>
      <p:pic>
        <p:nvPicPr>
          <p:cNvPr id="64" name="Graphic 63" descr="Protecting hand">
            <a:extLst>
              <a:ext uri="{FF2B5EF4-FFF2-40B4-BE49-F238E27FC236}">
                <a16:creationId xmlns:a16="http://schemas.microsoft.com/office/drawing/2014/main" id="{48CFE3D9-641B-463B-B1B4-D67D57BDFB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8104" y="1418906"/>
            <a:ext cx="754913" cy="754913"/>
          </a:xfrm>
          <a:prstGeom prst="rect">
            <a:avLst/>
          </a:prstGeom>
        </p:spPr>
      </p:pic>
    </p:spTree>
    <p:extLst>
      <p:ext uri="{BB962C8B-B14F-4D97-AF65-F5344CB8AC3E}">
        <p14:creationId xmlns:p14="http://schemas.microsoft.com/office/powerpoint/2010/main" val="1686230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9C6E-83D7-47A3-A480-29BD92A53C0E}"/>
              </a:ext>
            </a:extLst>
          </p:cNvPr>
          <p:cNvSpPr>
            <a:spLocks noGrp="1"/>
          </p:cNvSpPr>
          <p:nvPr>
            <p:ph type="title"/>
          </p:nvPr>
        </p:nvSpPr>
        <p:spPr/>
        <p:txBody>
          <a:bodyPr/>
          <a:lstStyle/>
          <a:p>
            <a:r>
              <a:rPr lang="en-US" dirty="0"/>
              <a:t>Grip representations during execution and observation should overlap</a:t>
            </a:r>
          </a:p>
        </p:txBody>
      </p:sp>
      <p:sp>
        <p:nvSpPr>
          <p:cNvPr id="4" name="Slide Number Placeholder 3">
            <a:extLst>
              <a:ext uri="{FF2B5EF4-FFF2-40B4-BE49-F238E27FC236}">
                <a16:creationId xmlns:a16="http://schemas.microsoft.com/office/drawing/2014/main" id="{3DBFAC56-F2A9-419E-B143-B452B4F46951}"/>
              </a:ext>
            </a:extLst>
          </p:cNvPr>
          <p:cNvSpPr>
            <a:spLocks noGrp="1"/>
          </p:cNvSpPr>
          <p:nvPr>
            <p:ph type="sldNum" sz="quarter" idx="10"/>
          </p:nvPr>
        </p:nvSpPr>
        <p:spPr/>
        <p:txBody>
          <a:bodyPr/>
          <a:lstStyle/>
          <a:p>
            <a:fld id="{2F6078F4-E63E-4AA0-B8D1-966A19A57BCF}" type="slidenum">
              <a:rPr lang="de-DE" smtClean="0"/>
              <a:pPr/>
              <a:t>11</a:t>
            </a:fld>
            <a:endParaRPr lang="de-DE" dirty="0"/>
          </a:p>
        </p:txBody>
      </p:sp>
      <p:grpSp>
        <p:nvGrpSpPr>
          <p:cNvPr id="14" name="Group 13"/>
          <p:cNvGrpSpPr/>
          <p:nvPr/>
        </p:nvGrpSpPr>
        <p:grpSpPr>
          <a:xfrm>
            <a:off x="8543273" y="4078003"/>
            <a:ext cx="1418531" cy="1439229"/>
            <a:chOff x="5629695" y="4450761"/>
            <a:chExt cx="1418531" cy="1439229"/>
          </a:xfrm>
        </p:grpSpPr>
        <p:grpSp>
          <p:nvGrpSpPr>
            <p:cNvPr id="52" name="Group 51">
              <a:extLst>
                <a:ext uri="{FF2B5EF4-FFF2-40B4-BE49-F238E27FC236}">
                  <a16:creationId xmlns:a16="http://schemas.microsoft.com/office/drawing/2014/main" id="{9D7286E2-7EEC-4C69-A46F-1AB531ACCEF4}"/>
                </a:ext>
              </a:extLst>
            </p:cNvPr>
            <p:cNvGrpSpPr/>
            <p:nvPr/>
          </p:nvGrpSpPr>
          <p:grpSpPr>
            <a:xfrm>
              <a:off x="5799156" y="4450761"/>
              <a:ext cx="673224" cy="559027"/>
              <a:chOff x="8192842" y="4113172"/>
              <a:chExt cx="673224" cy="559027"/>
            </a:xfrm>
          </p:grpSpPr>
          <p:sp>
            <p:nvSpPr>
              <p:cNvPr id="25" name="Oval 24">
                <a:extLst>
                  <a:ext uri="{FF2B5EF4-FFF2-40B4-BE49-F238E27FC236}">
                    <a16:creationId xmlns:a16="http://schemas.microsoft.com/office/drawing/2014/main" id="{C5C6EFA9-A5E2-4F44-8974-312051980410}"/>
                  </a:ext>
                </a:extLst>
              </p:cNvPr>
              <p:cNvSpPr/>
              <p:nvPr/>
            </p:nvSpPr>
            <p:spPr bwMode="auto">
              <a:xfrm>
                <a:off x="8213902" y="4456175"/>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7" name="Oval 26">
                <a:extLst>
                  <a:ext uri="{FF2B5EF4-FFF2-40B4-BE49-F238E27FC236}">
                    <a16:creationId xmlns:a16="http://schemas.microsoft.com/office/drawing/2014/main" id="{4434B306-63E8-4AE4-9574-80C4AB42EE1E}"/>
                  </a:ext>
                </a:extLst>
              </p:cNvPr>
              <p:cNvSpPr/>
              <p:nvPr/>
            </p:nvSpPr>
            <p:spPr bwMode="auto">
              <a:xfrm>
                <a:off x="8192842" y="4199182"/>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9" name="Oval 28">
                <a:extLst>
                  <a:ext uri="{FF2B5EF4-FFF2-40B4-BE49-F238E27FC236}">
                    <a16:creationId xmlns:a16="http://schemas.microsoft.com/office/drawing/2014/main" id="{2FCB7B41-E7B4-4572-BCC9-333E777334FC}"/>
                  </a:ext>
                </a:extLst>
              </p:cNvPr>
              <p:cNvSpPr/>
              <p:nvPr/>
            </p:nvSpPr>
            <p:spPr bwMode="auto">
              <a:xfrm>
                <a:off x="8650042" y="4113172"/>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1" name="Oval 30">
                <a:extLst>
                  <a:ext uri="{FF2B5EF4-FFF2-40B4-BE49-F238E27FC236}">
                    <a16:creationId xmlns:a16="http://schemas.microsoft.com/office/drawing/2014/main" id="{26653CAA-1332-4894-AADC-CDBFBF147BA8}"/>
                  </a:ext>
                </a:extLst>
              </p:cNvPr>
              <p:cNvSpPr/>
              <p:nvPr/>
            </p:nvSpPr>
            <p:spPr bwMode="auto">
              <a:xfrm>
                <a:off x="8516878" y="4450168"/>
                <a:ext cx="216024" cy="216024"/>
              </a:xfrm>
              <a:prstGeom prst="ellipse">
                <a:avLst/>
              </a:prstGeom>
              <a:no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grpSp>
          <p:nvGrpSpPr>
            <p:cNvPr id="10" name="Group 9">
              <a:extLst>
                <a:ext uri="{FF2B5EF4-FFF2-40B4-BE49-F238E27FC236}">
                  <a16:creationId xmlns:a16="http://schemas.microsoft.com/office/drawing/2014/main" id="{813FC69A-2CEA-4C76-86BA-EC5F763F2EE0}"/>
                </a:ext>
              </a:extLst>
            </p:cNvPr>
            <p:cNvGrpSpPr/>
            <p:nvPr/>
          </p:nvGrpSpPr>
          <p:grpSpPr>
            <a:xfrm>
              <a:off x="5629695" y="5050456"/>
              <a:ext cx="966938" cy="839534"/>
              <a:chOff x="9839030" y="2536230"/>
              <a:chExt cx="966938" cy="839534"/>
            </a:xfrm>
          </p:grpSpPr>
          <p:sp>
            <p:nvSpPr>
              <p:cNvPr id="41" name="Oval 40">
                <a:extLst>
                  <a:ext uri="{FF2B5EF4-FFF2-40B4-BE49-F238E27FC236}">
                    <a16:creationId xmlns:a16="http://schemas.microsoft.com/office/drawing/2014/main" id="{267C944F-91E1-4E38-8C8B-46A63A5913C5}"/>
                  </a:ext>
                </a:extLst>
              </p:cNvPr>
              <p:cNvSpPr/>
              <p:nvPr/>
            </p:nvSpPr>
            <p:spPr bwMode="auto">
              <a:xfrm>
                <a:off x="9839030" y="3159740"/>
                <a:ext cx="216024" cy="216024"/>
              </a:xfrm>
              <a:prstGeom prst="ellipse">
                <a:avLst/>
              </a:prstGeom>
              <a:solidFill>
                <a:srgbClr val="F39510"/>
              </a:solidFill>
              <a:ln w="3810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42" name="Oval 41">
                <a:extLst>
                  <a:ext uri="{FF2B5EF4-FFF2-40B4-BE49-F238E27FC236}">
                    <a16:creationId xmlns:a16="http://schemas.microsoft.com/office/drawing/2014/main" id="{A6408B6F-70CE-4B67-969E-14442003EB8F}"/>
                  </a:ext>
                </a:extLst>
              </p:cNvPr>
              <p:cNvSpPr/>
              <p:nvPr/>
            </p:nvSpPr>
            <p:spPr bwMode="auto">
              <a:xfrm>
                <a:off x="9839030" y="2536230"/>
                <a:ext cx="216024" cy="216024"/>
              </a:xfrm>
              <a:prstGeom prst="ellipse">
                <a:avLst/>
              </a:prstGeom>
              <a:solidFill>
                <a:srgbClr val="F39510"/>
              </a:solid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43" name="Oval 42">
                <a:extLst>
                  <a:ext uri="{FF2B5EF4-FFF2-40B4-BE49-F238E27FC236}">
                    <a16:creationId xmlns:a16="http://schemas.microsoft.com/office/drawing/2014/main" id="{6749FE54-07E3-4111-8666-8A78C9332D41}"/>
                  </a:ext>
                </a:extLst>
              </p:cNvPr>
              <p:cNvSpPr/>
              <p:nvPr/>
            </p:nvSpPr>
            <p:spPr bwMode="auto">
              <a:xfrm>
                <a:off x="10589944" y="3034682"/>
                <a:ext cx="216024" cy="216024"/>
              </a:xfrm>
              <a:prstGeom prst="ellipse">
                <a:avLst/>
              </a:prstGeom>
              <a:solidFill>
                <a:srgbClr val="F39510"/>
              </a:solid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44" name="Oval 43">
                <a:extLst>
                  <a:ext uri="{FF2B5EF4-FFF2-40B4-BE49-F238E27FC236}">
                    <a16:creationId xmlns:a16="http://schemas.microsoft.com/office/drawing/2014/main" id="{302FA15F-F3BE-4FBC-B419-52026ACFFABC}"/>
                  </a:ext>
                </a:extLst>
              </p:cNvPr>
              <p:cNvSpPr/>
              <p:nvPr/>
            </p:nvSpPr>
            <p:spPr bwMode="auto">
              <a:xfrm>
                <a:off x="10157896" y="2885061"/>
                <a:ext cx="216024" cy="216024"/>
              </a:xfrm>
              <a:prstGeom prst="ellipse">
                <a:avLst/>
              </a:prstGeom>
              <a:solidFill>
                <a:srgbClr val="F39510"/>
              </a:solidFill>
              <a:ln w="38100" cap="flat" cmpd="sng" algn="ctr">
                <a:solidFill>
                  <a:srgbClr val="F3951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0"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76" t="79348" r="79655" b="3152"/>
            <a:stretch/>
          </p:blipFill>
          <p:spPr>
            <a:xfrm>
              <a:off x="6400153" y="5003243"/>
              <a:ext cx="648073" cy="504056"/>
            </a:xfrm>
            <a:prstGeom prst="rect">
              <a:avLst/>
            </a:prstGeom>
          </p:spPr>
        </p:pic>
      </p:grpSp>
      <p:grpSp>
        <p:nvGrpSpPr>
          <p:cNvPr id="3" name="Group 2"/>
          <p:cNvGrpSpPr/>
          <p:nvPr/>
        </p:nvGrpSpPr>
        <p:grpSpPr>
          <a:xfrm>
            <a:off x="2230197" y="4410936"/>
            <a:ext cx="2291298" cy="1322320"/>
            <a:chOff x="3143672" y="3485990"/>
            <a:chExt cx="2291298" cy="1322320"/>
          </a:xfrm>
        </p:grpSpPr>
        <p:grpSp>
          <p:nvGrpSpPr>
            <p:cNvPr id="51" name="Group 50">
              <a:extLst>
                <a:ext uri="{FF2B5EF4-FFF2-40B4-BE49-F238E27FC236}">
                  <a16:creationId xmlns:a16="http://schemas.microsoft.com/office/drawing/2014/main" id="{B6681C1E-F824-4CA8-ABA1-4938D6706421}"/>
                </a:ext>
              </a:extLst>
            </p:cNvPr>
            <p:cNvGrpSpPr/>
            <p:nvPr/>
          </p:nvGrpSpPr>
          <p:grpSpPr>
            <a:xfrm>
              <a:off x="4268170" y="4160700"/>
              <a:ext cx="673224" cy="647610"/>
              <a:chOff x="6816080" y="4238538"/>
              <a:chExt cx="673224" cy="647610"/>
            </a:xfrm>
          </p:grpSpPr>
          <p:sp>
            <p:nvSpPr>
              <p:cNvPr id="7" name="Oval 6">
                <a:extLst>
                  <a:ext uri="{FF2B5EF4-FFF2-40B4-BE49-F238E27FC236}">
                    <a16:creationId xmlns:a16="http://schemas.microsoft.com/office/drawing/2014/main" id="{4A9D467E-3B4B-42AF-8051-0651BD3A0AA6}"/>
                  </a:ext>
                </a:extLst>
              </p:cNvPr>
              <p:cNvSpPr/>
              <p:nvPr/>
            </p:nvSpPr>
            <p:spPr bwMode="auto">
              <a:xfrm>
                <a:off x="7032104" y="423853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9" name="Oval 8">
                <a:extLst>
                  <a:ext uri="{FF2B5EF4-FFF2-40B4-BE49-F238E27FC236}">
                    <a16:creationId xmlns:a16="http://schemas.microsoft.com/office/drawing/2014/main" id="{FE391CAC-E760-4842-8143-8899FE91AF80}"/>
                  </a:ext>
                </a:extLst>
              </p:cNvPr>
              <p:cNvSpPr/>
              <p:nvPr/>
            </p:nvSpPr>
            <p:spPr bwMode="auto">
              <a:xfrm>
                <a:off x="6816080" y="441913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1" name="Oval 10">
                <a:extLst>
                  <a:ext uri="{FF2B5EF4-FFF2-40B4-BE49-F238E27FC236}">
                    <a16:creationId xmlns:a16="http://schemas.microsoft.com/office/drawing/2014/main" id="{B07137F6-930C-4D43-AEDE-0414EE8B6284}"/>
                  </a:ext>
                </a:extLst>
              </p:cNvPr>
              <p:cNvSpPr/>
              <p:nvPr/>
            </p:nvSpPr>
            <p:spPr bwMode="auto">
              <a:xfrm>
                <a:off x="7273280" y="4333128"/>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3" name="Oval 12">
                <a:extLst>
                  <a:ext uri="{FF2B5EF4-FFF2-40B4-BE49-F238E27FC236}">
                    <a16:creationId xmlns:a16="http://schemas.microsoft.com/office/drawing/2014/main" id="{CBD3CBE0-2A0D-4D30-A329-B4EBA4F9370F}"/>
                  </a:ext>
                </a:extLst>
              </p:cNvPr>
              <p:cNvSpPr/>
              <p:nvPr/>
            </p:nvSpPr>
            <p:spPr bwMode="auto">
              <a:xfrm>
                <a:off x="7140116" y="4670124"/>
                <a:ext cx="216024" cy="216024"/>
              </a:xfrm>
              <a:prstGeom prst="ellipse">
                <a:avLst/>
              </a:prstGeom>
              <a:no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grpSp>
          <p:nvGrpSpPr>
            <p:cNvPr id="5" name="Group 4">
              <a:extLst>
                <a:ext uri="{FF2B5EF4-FFF2-40B4-BE49-F238E27FC236}">
                  <a16:creationId xmlns:a16="http://schemas.microsoft.com/office/drawing/2014/main" id="{0330B58B-4B05-4330-9DAE-8FCC2CF0E7B4}"/>
                </a:ext>
              </a:extLst>
            </p:cNvPr>
            <p:cNvGrpSpPr/>
            <p:nvPr/>
          </p:nvGrpSpPr>
          <p:grpSpPr>
            <a:xfrm>
              <a:off x="4786898" y="3485990"/>
              <a:ext cx="648072" cy="839851"/>
              <a:chOff x="7248128" y="5576619"/>
              <a:chExt cx="648072" cy="839851"/>
            </a:xfrm>
          </p:grpSpPr>
          <p:sp>
            <p:nvSpPr>
              <p:cNvPr id="36" name="Oval 35">
                <a:extLst>
                  <a:ext uri="{FF2B5EF4-FFF2-40B4-BE49-F238E27FC236}">
                    <a16:creationId xmlns:a16="http://schemas.microsoft.com/office/drawing/2014/main" id="{0B1C1C16-CCE8-4CA2-A569-5ED29F856144}"/>
                  </a:ext>
                </a:extLst>
              </p:cNvPr>
              <p:cNvSpPr/>
              <p:nvPr/>
            </p:nvSpPr>
            <p:spPr bwMode="auto">
              <a:xfrm>
                <a:off x="7464152" y="5845115"/>
                <a:ext cx="216024" cy="216024"/>
              </a:xfrm>
              <a:prstGeom prst="ellipse">
                <a:avLst/>
              </a:prstGeom>
              <a:solidFill>
                <a:srgbClr val="00B050"/>
              </a:solidFill>
              <a:ln w="38100" cap="flat" cmpd="sng" algn="ctr">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7" name="Oval 36">
                <a:extLst>
                  <a:ext uri="{FF2B5EF4-FFF2-40B4-BE49-F238E27FC236}">
                    <a16:creationId xmlns:a16="http://schemas.microsoft.com/office/drawing/2014/main" id="{6EF3CB02-4141-484E-AC4F-64E03C6246D6}"/>
                  </a:ext>
                </a:extLst>
              </p:cNvPr>
              <p:cNvSpPr/>
              <p:nvPr/>
            </p:nvSpPr>
            <p:spPr bwMode="auto">
              <a:xfrm>
                <a:off x="7248128" y="6025715"/>
                <a:ext cx="216024" cy="216024"/>
              </a:xfrm>
              <a:prstGeom prst="ellipse">
                <a:avLst/>
              </a:prstGeom>
              <a:solidFill>
                <a:srgbClr val="00B050"/>
              </a:solid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8" name="Oval 37">
                <a:extLst>
                  <a:ext uri="{FF2B5EF4-FFF2-40B4-BE49-F238E27FC236}">
                    <a16:creationId xmlns:a16="http://schemas.microsoft.com/office/drawing/2014/main" id="{3F4DA74C-E9EA-4C19-ACB9-A14A979F5154}"/>
                  </a:ext>
                </a:extLst>
              </p:cNvPr>
              <p:cNvSpPr/>
              <p:nvPr/>
            </p:nvSpPr>
            <p:spPr bwMode="auto">
              <a:xfrm>
                <a:off x="7381292" y="5576619"/>
                <a:ext cx="216024" cy="216024"/>
              </a:xfrm>
              <a:prstGeom prst="ellipse">
                <a:avLst/>
              </a:prstGeom>
              <a:solidFill>
                <a:srgbClr val="00B050"/>
              </a:solid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9" name="Oval 38">
                <a:extLst>
                  <a:ext uri="{FF2B5EF4-FFF2-40B4-BE49-F238E27FC236}">
                    <a16:creationId xmlns:a16="http://schemas.microsoft.com/office/drawing/2014/main" id="{BCAF305B-F7C5-414E-8DAF-4AB03D7EE78E}"/>
                  </a:ext>
                </a:extLst>
              </p:cNvPr>
              <p:cNvSpPr/>
              <p:nvPr/>
            </p:nvSpPr>
            <p:spPr bwMode="auto">
              <a:xfrm>
                <a:off x="7680176" y="6200446"/>
                <a:ext cx="216024" cy="216024"/>
              </a:xfrm>
              <a:prstGeom prst="ellipse">
                <a:avLst/>
              </a:prstGeom>
              <a:solidFill>
                <a:srgbClr val="00B050"/>
              </a:solidFill>
              <a:ln w="3810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5"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557" r="71533" b="73443"/>
            <a:stretch/>
          </p:blipFill>
          <p:spPr>
            <a:xfrm>
              <a:off x="3143672" y="3814545"/>
              <a:ext cx="1232510" cy="432048"/>
            </a:xfrm>
            <a:prstGeom prst="rect">
              <a:avLst/>
            </a:prstGeom>
          </p:spPr>
        </p:pic>
      </p:grpSp>
      <p:grpSp>
        <p:nvGrpSpPr>
          <p:cNvPr id="6" name="Group 5"/>
          <p:cNvGrpSpPr/>
          <p:nvPr/>
        </p:nvGrpSpPr>
        <p:grpSpPr>
          <a:xfrm>
            <a:off x="5397441" y="2212037"/>
            <a:ext cx="1453121" cy="1232241"/>
            <a:chOff x="4808230" y="2130672"/>
            <a:chExt cx="1453121" cy="1232241"/>
          </a:xfrm>
        </p:grpSpPr>
        <p:grpSp>
          <p:nvGrpSpPr>
            <p:cNvPr id="50" name="Group 49">
              <a:extLst>
                <a:ext uri="{FF2B5EF4-FFF2-40B4-BE49-F238E27FC236}">
                  <a16:creationId xmlns:a16="http://schemas.microsoft.com/office/drawing/2014/main" id="{15C238C8-987C-4109-9F6C-F7091C4233A9}"/>
                </a:ext>
              </a:extLst>
            </p:cNvPr>
            <p:cNvGrpSpPr/>
            <p:nvPr/>
          </p:nvGrpSpPr>
          <p:grpSpPr>
            <a:xfrm>
              <a:off x="4808230" y="2768397"/>
              <a:ext cx="756084" cy="504636"/>
              <a:chOff x="7366992" y="3118386"/>
              <a:chExt cx="756084" cy="504636"/>
            </a:xfrm>
          </p:grpSpPr>
          <p:sp>
            <p:nvSpPr>
              <p:cNvPr id="17" name="Oval 16">
                <a:extLst>
                  <a:ext uri="{FF2B5EF4-FFF2-40B4-BE49-F238E27FC236}">
                    <a16:creationId xmlns:a16="http://schemas.microsoft.com/office/drawing/2014/main" id="{12F6DCF7-F97D-4718-BC54-7DFD485A6829}"/>
                  </a:ext>
                </a:extLst>
              </p:cNvPr>
              <p:cNvSpPr/>
              <p:nvPr/>
            </p:nvSpPr>
            <p:spPr bwMode="auto">
              <a:xfrm>
                <a:off x="7799040" y="31183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9" name="Oval 18">
                <a:extLst>
                  <a:ext uri="{FF2B5EF4-FFF2-40B4-BE49-F238E27FC236}">
                    <a16:creationId xmlns:a16="http://schemas.microsoft.com/office/drawing/2014/main" id="{70605352-23A6-4D69-824A-ABB4DBF476F7}"/>
                  </a:ext>
                </a:extLst>
              </p:cNvPr>
              <p:cNvSpPr/>
              <p:nvPr/>
            </p:nvSpPr>
            <p:spPr bwMode="auto">
              <a:xfrm>
                <a:off x="7583016" y="32989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1" name="Oval 20">
                <a:extLst>
                  <a:ext uri="{FF2B5EF4-FFF2-40B4-BE49-F238E27FC236}">
                    <a16:creationId xmlns:a16="http://schemas.microsoft.com/office/drawing/2014/main" id="{EC1B56A3-9DEA-4D97-B9F4-7E9548512030}"/>
                  </a:ext>
                </a:extLst>
              </p:cNvPr>
              <p:cNvSpPr/>
              <p:nvPr/>
            </p:nvSpPr>
            <p:spPr bwMode="auto">
              <a:xfrm>
                <a:off x="7907052" y="3406998"/>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3" name="Oval 22">
                <a:extLst>
                  <a:ext uri="{FF2B5EF4-FFF2-40B4-BE49-F238E27FC236}">
                    <a16:creationId xmlns:a16="http://schemas.microsoft.com/office/drawing/2014/main" id="{F5D42E3C-9E47-472D-8ABC-D0051A229D82}"/>
                  </a:ext>
                </a:extLst>
              </p:cNvPr>
              <p:cNvSpPr/>
              <p:nvPr/>
            </p:nvSpPr>
            <p:spPr bwMode="auto">
              <a:xfrm>
                <a:off x="7366992" y="3118386"/>
                <a:ext cx="216024" cy="216024"/>
              </a:xfrm>
              <a:prstGeom prst="ellipse">
                <a:avLst/>
              </a:prstGeom>
              <a:no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grpSp>
          <p:nvGrpSpPr>
            <p:cNvPr id="8" name="Group 7">
              <a:extLst>
                <a:ext uri="{FF2B5EF4-FFF2-40B4-BE49-F238E27FC236}">
                  <a16:creationId xmlns:a16="http://schemas.microsoft.com/office/drawing/2014/main" id="{6EA82D14-299C-43D2-8E72-C2DE5B31DAF9}"/>
                </a:ext>
              </a:extLst>
            </p:cNvPr>
            <p:cNvGrpSpPr/>
            <p:nvPr/>
          </p:nvGrpSpPr>
          <p:grpSpPr>
            <a:xfrm rot="947853">
              <a:off x="5767743" y="2130672"/>
              <a:ext cx="493608" cy="1232241"/>
              <a:chOff x="10879117" y="3131932"/>
              <a:chExt cx="493608" cy="1232241"/>
            </a:xfrm>
          </p:grpSpPr>
          <p:sp>
            <p:nvSpPr>
              <p:cNvPr id="30" name="Oval 29">
                <a:extLst>
                  <a:ext uri="{FF2B5EF4-FFF2-40B4-BE49-F238E27FC236}">
                    <a16:creationId xmlns:a16="http://schemas.microsoft.com/office/drawing/2014/main" id="{3A4BD69F-84BD-4523-9432-1208749C521A}"/>
                  </a:ext>
                </a:extLst>
              </p:cNvPr>
              <p:cNvSpPr/>
              <p:nvPr/>
            </p:nvSpPr>
            <p:spPr bwMode="auto">
              <a:xfrm>
                <a:off x="10879117" y="3131932"/>
                <a:ext cx="216024" cy="216024"/>
              </a:xfrm>
              <a:prstGeom prst="ellipse">
                <a:avLst/>
              </a:prstGeom>
              <a:solidFill>
                <a:srgbClr val="0072BD"/>
              </a:solidFill>
              <a:ln w="38100" cap="flat" cmpd="sng" algn="ctr">
                <a:solidFill>
                  <a:srgbClr val="0072BD"/>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2" name="Oval 31">
                <a:extLst>
                  <a:ext uri="{FF2B5EF4-FFF2-40B4-BE49-F238E27FC236}">
                    <a16:creationId xmlns:a16="http://schemas.microsoft.com/office/drawing/2014/main" id="{B4371FF0-D634-4BD7-8A33-215AE210CE98}"/>
                  </a:ext>
                </a:extLst>
              </p:cNvPr>
              <p:cNvSpPr/>
              <p:nvPr/>
            </p:nvSpPr>
            <p:spPr bwMode="auto">
              <a:xfrm>
                <a:off x="11156701" y="3709156"/>
                <a:ext cx="216024" cy="216024"/>
              </a:xfrm>
              <a:prstGeom prst="ellipse">
                <a:avLst/>
              </a:prstGeom>
              <a:solidFill>
                <a:srgbClr val="0072BD"/>
              </a:solid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3" name="Oval 32">
                <a:extLst>
                  <a:ext uri="{FF2B5EF4-FFF2-40B4-BE49-F238E27FC236}">
                    <a16:creationId xmlns:a16="http://schemas.microsoft.com/office/drawing/2014/main" id="{46FD3D00-004E-4229-AC34-CFDA07C2C59E}"/>
                  </a:ext>
                </a:extLst>
              </p:cNvPr>
              <p:cNvSpPr/>
              <p:nvPr/>
            </p:nvSpPr>
            <p:spPr bwMode="auto">
              <a:xfrm>
                <a:off x="11079172" y="4148149"/>
                <a:ext cx="216024" cy="216024"/>
              </a:xfrm>
              <a:prstGeom prst="ellipse">
                <a:avLst/>
              </a:prstGeom>
              <a:solidFill>
                <a:srgbClr val="0072BD"/>
              </a:solid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4" name="Oval 33">
                <a:extLst>
                  <a:ext uri="{FF2B5EF4-FFF2-40B4-BE49-F238E27FC236}">
                    <a16:creationId xmlns:a16="http://schemas.microsoft.com/office/drawing/2014/main" id="{48D07A7D-B367-4D37-9166-5D2D6950CBA6}"/>
                  </a:ext>
                </a:extLst>
              </p:cNvPr>
              <p:cNvSpPr/>
              <p:nvPr/>
            </p:nvSpPr>
            <p:spPr bwMode="auto">
              <a:xfrm>
                <a:off x="10940677" y="3528556"/>
                <a:ext cx="216024" cy="216024"/>
              </a:xfrm>
              <a:prstGeom prst="ellipse">
                <a:avLst/>
              </a:prstGeom>
              <a:solidFill>
                <a:srgbClr val="0072BD"/>
              </a:solidFill>
              <a:ln w="38100" cap="flat" cmpd="sng" algn="ctr">
                <a:solidFill>
                  <a:srgbClr val="0072BD"/>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46" name="Graphic 5">
              <a:extLst>
                <a:ext uri="{FF2B5EF4-FFF2-40B4-BE49-F238E27FC236}">
                  <a16:creationId xmlns:a16="http://schemas.microsoft.com/office/drawing/2014/main" id="{A003FD5E-12BC-4B0E-BD21-9B4A95F46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979" r="83368" b="91234"/>
            <a:stretch/>
          </p:blipFill>
          <p:spPr>
            <a:xfrm>
              <a:off x="5528309" y="2731929"/>
              <a:ext cx="288033" cy="252492"/>
            </a:xfrm>
            <a:prstGeom prst="rect">
              <a:avLst/>
            </a:prstGeom>
          </p:spPr>
        </p:pic>
      </p:grpSp>
      <p:sp>
        <p:nvSpPr>
          <p:cNvPr id="48" name="Oval 47">
            <a:extLst>
              <a:ext uri="{FF2B5EF4-FFF2-40B4-BE49-F238E27FC236}">
                <a16:creationId xmlns:a16="http://schemas.microsoft.com/office/drawing/2014/main" id="{B4371FF0-D634-4BD7-8A33-215AE210CE98}"/>
              </a:ext>
            </a:extLst>
          </p:cNvPr>
          <p:cNvSpPr/>
          <p:nvPr/>
        </p:nvSpPr>
        <p:spPr bwMode="auto">
          <a:xfrm rot="947853">
            <a:off x="464762" y="2324631"/>
            <a:ext cx="216024" cy="216024"/>
          </a:xfrm>
          <a:prstGeom prst="ellipse">
            <a:avLst/>
          </a:prstGeom>
          <a:solidFill>
            <a:schemeClr val="tx1"/>
          </a:solid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58" name="Rectangle 57"/>
          <p:cNvSpPr/>
          <p:nvPr/>
        </p:nvSpPr>
        <p:spPr>
          <a:xfrm>
            <a:off x="783214" y="2247977"/>
            <a:ext cx="607859" cy="369332"/>
          </a:xfrm>
          <a:prstGeom prst="rect">
            <a:avLst/>
          </a:prstGeom>
        </p:spPr>
        <p:txBody>
          <a:bodyPr wrap="none">
            <a:spAutoFit/>
          </a:bodyPr>
          <a:lstStyle/>
          <a:p>
            <a:r>
              <a:rPr lang="en-US" dirty="0" err="1">
                <a:solidFill>
                  <a:schemeClr val="tx1"/>
                </a:solidFill>
              </a:rPr>
              <a:t>Obs</a:t>
            </a:r>
            <a:endParaRPr lang="en-US" dirty="0">
              <a:solidFill>
                <a:schemeClr val="tx1"/>
              </a:solidFill>
            </a:endParaRPr>
          </a:p>
        </p:txBody>
      </p:sp>
      <p:sp>
        <p:nvSpPr>
          <p:cNvPr id="47" name="Oval 46">
            <a:extLst>
              <a:ext uri="{FF2B5EF4-FFF2-40B4-BE49-F238E27FC236}">
                <a16:creationId xmlns:a16="http://schemas.microsoft.com/office/drawing/2014/main" id="{F5D42E3C-9E47-472D-8ABC-D0051A229D82}"/>
              </a:ext>
            </a:extLst>
          </p:cNvPr>
          <p:cNvSpPr/>
          <p:nvPr/>
        </p:nvSpPr>
        <p:spPr bwMode="auto">
          <a:xfrm>
            <a:off x="464762" y="1688350"/>
            <a:ext cx="216024" cy="216024"/>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1" name="TextBox 60"/>
          <p:cNvSpPr txBox="1"/>
          <p:nvPr/>
        </p:nvSpPr>
        <p:spPr>
          <a:xfrm>
            <a:off x="767408" y="1611696"/>
            <a:ext cx="582211" cy="369332"/>
          </a:xfrm>
          <a:prstGeom prst="rect">
            <a:avLst/>
          </a:prstGeom>
          <a:noFill/>
        </p:spPr>
        <p:txBody>
          <a:bodyPr wrap="none" rtlCol="0">
            <a:spAutoFit/>
          </a:bodyPr>
          <a:lstStyle/>
          <a:p>
            <a:r>
              <a:rPr lang="en-US" dirty="0">
                <a:solidFill>
                  <a:schemeClr val="tx1"/>
                </a:solidFill>
              </a:rPr>
              <a:t>Exe</a:t>
            </a:r>
          </a:p>
        </p:txBody>
      </p:sp>
      <p:pic>
        <p:nvPicPr>
          <p:cNvPr id="64" name="Graphic 63" descr="Protecting hand">
            <a:extLst>
              <a:ext uri="{FF2B5EF4-FFF2-40B4-BE49-F238E27FC236}">
                <a16:creationId xmlns:a16="http://schemas.microsoft.com/office/drawing/2014/main" id="{48CFE3D9-641B-463B-B1B4-D67D57BDFB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8104" y="1418906"/>
            <a:ext cx="754913" cy="754913"/>
          </a:xfrm>
          <a:prstGeom prst="rect">
            <a:avLst/>
          </a:prstGeom>
        </p:spPr>
      </p:pic>
      <p:pic>
        <p:nvPicPr>
          <p:cNvPr id="65" name="Graphic 64" descr="Eye">
            <a:extLst>
              <a:ext uri="{FF2B5EF4-FFF2-40B4-BE49-F238E27FC236}">
                <a16:creationId xmlns:a16="http://schemas.microsoft.com/office/drawing/2014/main" id="{F09D55EC-3362-4992-9E1A-9D1D818D07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8104" y="2055187"/>
            <a:ext cx="754913" cy="754913"/>
          </a:xfrm>
          <a:prstGeom prst="rect">
            <a:avLst/>
          </a:prstGeom>
        </p:spPr>
      </p:pic>
    </p:spTree>
    <p:extLst>
      <p:ext uri="{BB962C8B-B14F-4D97-AF65-F5344CB8AC3E}">
        <p14:creationId xmlns:p14="http://schemas.microsoft.com/office/powerpoint/2010/main" val="185202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9C6E-83D7-47A3-A480-29BD92A53C0E}"/>
              </a:ext>
            </a:extLst>
          </p:cNvPr>
          <p:cNvSpPr>
            <a:spLocks noGrp="1"/>
          </p:cNvSpPr>
          <p:nvPr>
            <p:ph type="title"/>
          </p:nvPr>
        </p:nvSpPr>
        <p:spPr/>
        <p:txBody>
          <a:bodyPr/>
          <a:lstStyle/>
          <a:p>
            <a:r>
              <a:rPr lang="en-US" dirty="0"/>
              <a:t>Grip representations form clusters during execution</a:t>
            </a:r>
          </a:p>
        </p:txBody>
      </p:sp>
      <p:sp>
        <p:nvSpPr>
          <p:cNvPr id="4" name="Slide Number Placeholder 3">
            <a:extLst>
              <a:ext uri="{FF2B5EF4-FFF2-40B4-BE49-F238E27FC236}">
                <a16:creationId xmlns:a16="http://schemas.microsoft.com/office/drawing/2014/main" id="{3DBFAC56-F2A9-419E-B143-B452B4F46951}"/>
              </a:ext>
            </a:extLst>
          </p:cNvPr>
          <p:cNvSpPr>
            <a:spLocks noGrp="1"/>
          </p:cNvSpPr>
          <p:nvPr>
            <p:ph type="sldNum" sz="quarter" idx="10"/>
          </p:nvPr>
        </p:nvSpPr>
        <p:spPr/>
        <p:txBody>
          <a:bodyPr/>
          <a:lstStyle/>
          <a:p>
            <a:fld id="{2F6078F4-E63E-4AA0-B8D1-966A19A57BCF}" type="slidenum">
              <a:rPr lang="de-DE" smtClean="0"/>
              <a:pPr/>
              <a:t>12</a:t>
            </a:fld>
            <a:endParaRPr lang="de-DE" dirty="0"/>
          </a:p>
        </p:txBody>
      </p:sp>
      <p:pic>
        <p:nvPicPr>
          <p:cNvPr id="5" name="Graphic 4">
            <a:extLst>
              <a:ext uri="{FF2B5EF4-FFF2-40B4-BE49-F238E27FC236}">
                <a16:creationId xmlns:a16="http://schemas.microsoft.com/office/drawing/2014/main" id="{5FCBD03A-8636-4440-90DD-457389A9C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218" y="1268760"/>
            <a:ext cx="7315200" cy="5486400"/>
          </a:xfrm>
          <a:prstGeom prst="rect">
            <a:avLst/>
          </a:prstGeom>
        </p:spPr>
      </p:pic>
      <p:sp>
        <p:nvSpPr>
          <p:cNvPr id="36" name="Oval 35">
            <a:extLst>
              <a:ext uri="{FF2B5EF4-FFF2-40B4-BE49-F238E27FC236}">
                <a16:creationId xmlns:a16="http://schemas.microsoft.com/office/drawing/2014/main" id="{C4469E6D-1B3C-4DE4-B38A-E16407465E1A}"/>
              </a:ext>
            </a:extLst>
          </p:cNvPr>
          <p:cNvSpPr/>
          <p:nvPr/>
        </p:nvSpPr>
        <p:spPr bwMode="auto">
          <a:xfrm>
            <a:off x="464762" y="1688350"/>
            <a:ext cx="216024" cy="216024"/>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37" name="TextBox 36">
            <a:extLst>
              <a:ext uri="{FF2B5EF4-FFF2-40B4-BE49-F238E27FC236}">
                <a16:creationId xmlns:a16="http://schemas.microsoft.com/office/drawing/2014/main" id="{9BBF5522-B41F-430A-AECC-E210935356E1}"/>
              </a:ext>
            </a:extLst>
          </p:cNvPr>
          <p:cNvSpPr txBox="1"/>
          <p:nvPr/>
        </p:nvSpPr>
        <p:spPr>
          <a:xfrm>
            <a:off x="767408" y="1611696"/>
            <a:ext cx="582211" cy="369332"/>
          </a:xfrm>
          <a:prstGeom prst="rect">
            <a:avLst/>
          </a:prstGeom>
          <a:noFill/>
        </p:spPr>
        <p:txBody>
          <a:bodyPr wrap="none" rtlCol="0">
            <a:spAutoFit/>
          </a:bodyPr>
          <a:lstStyle/>
          <a:p>
            <a:r>
              <a:rPr lang="en-US" dirty="0">
                <a:solidFill>
                  <a:schemeClr val="tx1"/>
                </a:solidFill>
              </a:rPr>
              <a:t>Exe</a:t>
            </a:r>
          </a:p>
        </p:txBody>
      </p:sp>
      <p:pic>
        <p:nvPicPr>
          <p:cNvPr id="38" name="Graphic 37" descr="Protecting hand">
            <a:extLst>
              <a:ext uri="{FF2B5EF4-FFF2-40B4-BE49-F238E27FC236}">
                <a16:creationId xmlns:a16="http://schemas.microsoft.com/office/drawing/2014/main" id="{A9021A0B-73F2-4F20-BF15-B3E2F4B5FE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8104" y="1418906"/>
            <a:ext cx="754913" cy="754913"/>
          </a:xfrm>
          <a:prstGeom prst="rect">
            <a:avLst/>
          </a:prstGeom>
        </p:spPr>
      </p:pic>
      <p:pic>
        <p:nvPicPr>
          <p:cNvPr id="39" name="Graphic 38">
            <a:extLst>
              <a:ext uri="{FF2B5EF4-FFF2-40B4-BE49-F238E27FC236}">
                <a16:creationId xmlns:a16="http://schemas.microsoft.com/office/drawing/2014/main" id="{7ECFC397-DDAB-490A-8DCD-D8F4E07DEAA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41176" t="78859" r="50981" b="3457"/>
          <a:stretch/>
        </p:blipFill>
        <p:spPr>
          <a:xfrm>
            <a:off x="9655655" y="1272439"/>
            <a:ext cx="288032" cy="432049"/>
          </a:xfrm>
          <a:prstGeom prst="rect">
            <a:avLst/>
          </a:prstGeom>
        </p:spPr>
      </p:pic>
      <p:pic>
        <p:nvPicPr>
          <p:cNvPr id="41" name="Graphic 40">
            <a:extLst>
              <a:ext uri="{FF2B5EF4-FFF2-40B4-BE49-F238E27FC236}">
                <a16:creationId xmlns:a16="http://schemas.microsoft.com/office/drawing/2014/main" id="{72669307-7FCA-4452-A3FC-6A4CBB1C279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7450" t="77027" r="58825" b="4070"/>
          <a:stretch/>
        </p:blipFill>
        <p:spPr>
          <a:xfrm>
            <a:off x="9655655" y="2926289"/>
            <a:ext cx="504056" cy="461823"/>
          </a:xfrm>
          <a:prstGeom prst="rect">
            <a:avLst/>
          </a:prstGeom>
        </p:spPr>
      </p:pic>
      <p:pic>
        <p:nvPicPr>
          <p:cNvPr id="42" name="Graphic 41">
            <a:extLst>
              <a:ext uri="{FF2B5EF4-FFF2-40B4-BE49-F238E27FC236}">
                <a16:creationId xmlns:a16="http://schemas.microsoft.com/office/drawing/2014/main" id="{3A96353B-9982-4CC5-AB05-F02FA12246E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49018" t="81807" r="19610" b="3457"/>
          <a:stretch/>
        </p:blipFill>
        <p:spPr>
          <a:xfrm>
            <a:off x="9655655" y="2553616"/>
            <a:ext cx="1152128" cy="360040"/>
          </a:xfrm>
          <a:prstGeom prst="rect">
            <a:avLst/>
          </a:prstGeom>
        </p:spPr>
      </p:pic>
      <p:pic>
        <p:nvPicPr>
          <p:cNvPr id="43" name="Graphic 42">
            <a:extLst>
              <a:ext uri="{FF2B5EF4-FFF2-40B4-BE49-F238E27FC236}">
                <a16:creationId xmlns:a16="http://schemas.microsoft.com/office/drawing/2014/main" id="{9B4564CE-022F-4C39-98D6-9715AB5723C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9525" t="28413" r="83035" b="55735"/>
          <a:stretch/>
        </p:blipFill>
        <p:spPr>
          <a:xfrm>
            <a:off x="9655655" y="2166327"/>
            <a:ext cx="273224" cy="387289"/>
          </a:xfrm>
          <a:prstGeom prst="rect">
            <a:avLst/>
          </a:prstGeom>
        </p:spPr>
      </p:pic>
      <p:pic>
        <p:nvPicPr>
          <p:cNvPr id="44" name="Graphic 43">
            <a:extLst>
              <a:ext uri="{FF2B5EF4-FFF2-40B4-BE49-F238E27FC236}">
                <a16:creationId xmlns:a16="http://schemas.microsoft.com/office/drawing/2014/main" id="{988FDEAD-D332-4DEF-BCC1-0BFDCF2039B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63008" r="74510" b="21140"/>
          <a:stretch/>
        </p:blipFill>
        <p:spPr>
          <a:xfrm>
            <a:off x="9655655" y="1787854"/>
            <a:ext cx="936105" cy="387290"/>
          </a:xfrm>
          <a:prstGeom prst="rect">
            <a:avLst/>
          </a:prstGeom>
        </p:spPr>
      </p:pic>
      <p:pic>
        <p:nvPicPr>
          <p:cNvPr id="48" name="Graphic 47">
            <a:extLst>
              <a:ext uri="{FF2B5EF4-FFF2-40B4-BE49-F238E27FC236}">
                <a16:creationId xmlns:a16="http://schemas.microsoft.com/office/drawing/2014/main" id="{3BD5BBDB-5FD6-4D7A-A801-B7578BDDAD9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2354" t="-721" r="-1961" b="85984"/>
          <a:stretch/>
        </p:blipFill>
        <p:spPr>
          <a:xfrm>
            <a:off x="9655655" y="3436782"/>
            <a:ext cx="720080" cy="360040"/>
          </a:xfrm>
          <a:prstGeom prst="rect">
            <a:avLst/>
          </a:prstGeom>
        </p:spPr>
      </p:pic>
      <p:sp>
        <p:nvSpPr>
          <p:cNvPr id="49" name="TextBox 48">
            <a:extLst>
              <a:ext uri="{FF2B5EF4-FFF2-40B4-BE49-F238E27FC236}">
                <a16:creationId xmlns:a16="http://schemas.microsoft.com/office/drawing/2014/main" id="{5629C686-2B8B-4D37-BC1C-D8E6198F68E9}"/>
              </a:ext>
            </a:extLst>
          </p:cNvPr>
          <p:cNvSpPr txBox="1"/>
          <p:nvPr/>
        </p:nvSpPr>
        <p:spPr>
          <a:xfrm>
            <a:off x="8568813" y="1330204"/>
            <a:ext cx="1031051" cy="2446824"/>
          </a:xfrm>
          <a:prstGeom prst="rect">
            <a:avLst/>
          </a:prstGeom>
          <a:noFill/>
        </p:spPr>
        <p:txBody>
          <a:bodyPr wrap="none" rtlCol="0">
            <a:spAutoFit/>
          </a:bodyPr>
          <a:lstStyle/>
          <a:p>
            <a:pPr algn="r"/>
            <a:r>
              <a:rPr lang="en-US" dirty="0">
                <a:solidFill>
                  <a:srgbClr val="00FF00"/>
                </a:solidFill>
              </a:rPr>
              <a:t>Ball</a:t>
            </a:r>
          </a:p>
          <a:p>
            <a:pPr algn="r"/>
            <a:r>
              <a:rPr lang="en-US" dirty="0">
                <a:solidFill>
                  <a:srgbClr val="4040FF"/>
                </a:solidFill>
              </a:rPr>
              <a:t>Bar</a:t>
            </a:r>
          </a:p>
          <a:p>
            <a:pPr algn="r"/>
            <a:r>
              <a:rPr lang="en-US" dirty="0">
                <a:solidFill>
                  <a:srgbClr val="FF0000"/>
                </a:solidFill>
              </a:rPr>
              <a:t>Cube</a:t>
            </a:r>
          </a:p>
          <a:p>
            <a:pPr algn="r"/>
            <a:r>
              <a:rPr lang="en-US" dirty="0">
                <a:solidFill>
                  <a:srgbClr val="00F6FF"/>
                </a:solidFill>
              </a:rPr>
              <a:t>Cylinder</a:t>
            </a:r>
          </a:p>
          <a:p>
            <a:pPr algn="r"/>
            <a:r>
              <a:rPr lang="en-US" dirty="0">
                <a:solidFill>
                  <a:srgbClr val="FF7BDC"/>
                </a:solidFill>
              </a:rPr>
              <a:t>Ring</a:t>
            </a:r>
          </a:p>
          <a:p>
            <a:pPr algn="r"/>
            <a:r>
              <a:rPr lang="en-US" dirty="0">
                <a:solidFill>
                  <a:srgbClr val="FFDC7B"/>
                </a:solidFill>
              </a:rPr>
              <a:t>Special</a:t>
            </a:r>
          </a:p>
        </p:txBody>
      </p:sp>
    </p:spTree>
    <p:extLst>
      <p:ext uri="{BB962C8B-B14F-4D97-AF65-F5344CB8AC3E}">
        <p14:creationId xmlns:p14="http://schemas.microsoft.com/office/powerpoint/2010/main" val="5163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9C6E-83D7-47A3-A480-29BD92A53C0E}"/>
              </a:ext>
            </a:extLst>
          </p:cNvPr>
          <p:cNvSpPr>
            <a:spLocks noGrp="1"/>
          </p:cNvSpPr>
          <p:nvPr>
            <p:ph type="title"/>
          </p:nvPr>
        </p:nvSpPr>
        <p:spPr/>
        <p:txBody>
          <a:bodyPr/>
          <a:lstStyle/>
          <a:p>
            <a:r>
              <a:rPr lang="en-US" dirty="0"/>
              <a:t>Shared grip clusters do not emerge in a low-dimensional space</a:t>
            </a:r>
          </a:p>
        </p:txBody>
      </p:sp>
      <p:sp>
        <p:nvSpPr>
          <p:cNvPr id="4" name="Slide Number Placeholder 3">
            <a:extLst>
              <a:ext uri="{FF2B5EF4-FFF2-40B4-BE49-F238E27FC236}">
                <a16:creationId xmlns:a16="http://schemas.microsoft.com/office/drawing/2014/main" id="{3DBFAC56-F2A9-419E-B143-B452B4F46951}"/>
              </a:ext>
            </a:extLst>
          </p:cNvPr>
          <p:cNvSpPr>
            <a:spLocks noGrp="1"/>
          </p:cNvSpPr>
          <p:nvPr>
            <p:ph type="sldNum" sz="quarter" idx="10"/>
          </p:nvPr>
        </p:nvSpPr>
        <p:spPr/>
        <p:txBody>
          <a:bodyPr/>
          <a:lstStyle/>
          <a:p>
            <a:fld id="{2F6078F4-E63E-4AA0-B8D1-966A19A57BCF}" type="slidenum">
              <a:rPr lang="de-DE" smtClean="0"/>
              <a:pPr/>
              <a:t>13</a:t>
            </a:fld>
            <a:endParaRPr lang="de-DE" dirty="0"/>
          </a:p>
        </p:txBody>
      </p:sp>
      <p:pic>
        <p:nvPicPr>
          <p:cNvPr id="19" name="Graphic 18">
            <a:extLst>
              <a:ext uri="{FF2B5EF4-FFF2-40B4-BE49-F238E27FC236}">
                <a16:creationId xmlns:a16="http://schemas.microsoft.com/office/drawing/2014/main" id="{C815558C-B637-46CF-A153-84371739E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84218" y="1268760"/>
            <a:ext cx="7315200" cy="5486400"/>
          </a:xfrm>
          <a:prstGeom prst="rect">
            <a:avLst/>
          </a:prstGeom>
        </p:spPr>
      </p:pic>
      <p:pic>
        <p:nvPicPr>
          <p:cNvPr id="20" name="Graphic 19">
            <a:extLst>
              <a:ext uri="{FF2B5EF4-FFF2-40B4-BE49-F238E27FC236}">
                <a16:creationId xmlns:a16="http://schemas.microsoft.com/office/drawing/2014/main" id="{CC5524F3-DCC3-41D6-992A-6EB6DB4CD0D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1176" t="78859" r="50981" b="3457"/>
          <a:stretch/>
        </p:blipFill>
        <p:spPr>
          <a:xfrm>
            <a:off x="9655655" y="1272439"/>
            <a:ext cx="288032" cy="432049"/>
          </a:xfrm>
          <a:prstGeom prst="rect">
            <a:avLst/>
          </a:prstGeom>
        </p:spPr>
      </p:pic>
      <p:pic>
        <p:nvPicPr>
          <p:cNvPr id="21" name="Graphic 20">
            <a:extLst>
              <a:ext uri="{FF2B5EF4-FFF2-40B4-BE49-F238E27FC236}">
                <a16:creationId xmlns:a16="http://schemas.microsoft.com/office/drawing/2014/main" id="{98625159-1879-4021-824D-4D47F58DA19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450" t="77027" r="58825" b="4070"/>
          <a:stretch/>
        </p:blipFill>
        <p:spPr>
          <a:xfrm>
            <a:off x="9655655" y="2926289"/>
            <a:ext cx="504056" cy="461823"/>
          </a:xfrm>
          <a:prstGeom prst="rect">
            <a:avLst/>
          </a:prstGeom>
        </p:spPr>
      </p:pic>
      <p:pic>
        <p:nvPicPr>
          <p:cNvPr id="22" name="Graphic 21">
            <a:extLst>
              <a:ext uri="{FF2B5EF4-FFF2-40B4-BE49-F238E27FC236}">
                <a16:creationId xmlns:a16="http://schemas.microsoft.com/office/drawing/2014/main" id="{B2230A57-A201-49B0-B10E-14C65DED796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018" t="81807" r="19610" b="3457"/>
          <a:stretch/>
        </p:blipFill>
        <p:spPr>
          <a:xfrm>
            <a:off x="9655655" y="2553616"/>
            <a:ext cx="1152128" cy="360040"/>
          </a:xfrm>
          <a:prstGeom prst="rect">
            <a:avLst/>
          </a:prstGeom>
        </p:spPr>
      </p:pic>
      <p:pic>
        <p:nvPicPr>
          <p:cNvPr id="23" name="Graphic 22">
            <a:extLst>
              <a:ext uri="{FF2B5EF4-FFF2-40B4-BE49-F238E27FC236}">
                <a16:creationId xmlns:a16="http://schemas.microsoft.com/office/drawing/2014/main" id="{6B8FCA96-1348-4D86-99F5-B75D9C3C09E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25" t="28413" r="83035" b="55735"/>
          <a:stretch/>
        </p:blipFill>
        <p:spPr>
          <a:xfrm>
            <a:off x="9655655" y="2166327"/>
            <a:ext cx="273224" cy="387289"/>
          </a:xfrm>
          <a:prstGeom prst="rect">
            <a:avLst/>
          </a:prstGeom>
        </p:spPr>
      </p:pic>
      <p:pic>
        <p:nvPicPr>
          <p:cNvPr id="24" name="Graphic 23">
            <a:extLst>
              <a:ext uri="{FF2B5EF4-FFF2-40B4-BE49-F238E27FC236}">
                <a16:creationId xmlns:a16="http://schemas.microsoft.com/office/drawing/2014/main" id="{A93E2ED9-B94B-40F8-B2EB-F5008E2C314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3008" r="74510" b="21140"/>
          <a:stretch/>
        </p:blipFill>
        <p:spPr>
          <a:xfrm>
            <a:off x="9655655" y="1787854"/>
            <a:ext cx="936105" cy="387290"/>
          </a:xfrm>
          <a:prstGeom prst="rect">
            <a:avLst/>
          </a:prstGeom>
        </p:spPr>
      </p:pic>
      <p:pic>
        <p:nvPicPr>
          <p:cNvPr id="25" name="Graphic 24">
            <a:extLst>
              <a:ext uri="{FF2B5EF4-FFF2-40B4-BE49-F238E27FC236}">
                <a16:creationId xmlns:a16="http://schemas.microsoft.com/office/drawing/2014/main" id="{D2176217-E388-4593-81DB-8DF06DDF28C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2354" t="-721" r="-1961" b="85984"/>
          <a:stretch/>
        </p:blipFill>
        <p:spPr>
          <a:xfrm>
            <a:off x="9655655" y="3436782"/>
            <a:ext cx="720080" cy="360040"/>
          </a:xfrm>
          <a:prstGeom prst="rect">
            <a:avLst/>
          </a:prstGeom>
        </p:spPr>
      </p:pic>
      <p:sp>
        <p:nvSpPr>
          <p:cNvPr id="26" name="TextBox 25">
            <a:extLst>
              <a:ext uri="{FF2B5EF4-FFF2-40B4-BE49-F238E27FC236}">
                <a16:creationId xmlns:a16="http://schemas.microsoft.com/office/drawing/2014/main" id="{BEC43625-4909-48FB-97BF-CFEDFD3CEC04}"/>
              </a:ext>
            </a:extLst>
          </p:cNvPr>
          <p:cNvSpPr txBox="1"/>
          <p:nvPr/>
        </p:nvSpPr>
        <p:spPr>
          <a:xfrm>
            <a:off x="8568813" y="1330204"/>
            <a:ext cx="1031051" cy="2446824"/>
          </a:xfrm>
          <a:prstGeom prst="rect">
            <a:avLst/>
          </a:prstGeom>
          <a:noFill/>
        </p:spPr>
        <p:txBody>
          <a:bodyPr wrap="none" rtlCol="0">
            <a:spAutoFit/>
          </a:bodyPr>
          <a:lstStyle/>
          <a:p>
            <a:pPr algn="r"/>
            <a:r>
              <a:rPr lang="en-US" dirty="0">
                <a:solidFill>
                  <a:srgbClr val="00FF00"/>
                </a:solidFill>
              </a:rPr>
              <a:t>Ball</a:t>
            </a:r>
          </a:p>
          <a:p>
            <a:pPr algn="r"/>
            <a:r>
              <a:rPr lang="en-US" dirty="0">
                <a:solidFill>
                  <a:srgbClr val="4040FF"/>
                </a:solidFill>
              </a:rPr>
              <a:t>Bar</a:t>
            </a:r>
          </a:p>
          <a:p>
            <a:pPr algn="r"/>
            <a:r>
              <a:rPr lang="en-US" dirty="0">
                <a:solidFill>
                  <a:srgbClr val="FF0000"/>
                </a:solidFill>
              </a:rPr>
              <a:t>Cube</a:t>
            </a:r>
          </a:p>
          <a:p>
            <a:pPr algn="r"/>
            <a:r>
              <a:rPr lang="en-US" dirty="0">
                <a:solidFill>
                  <a:srgbClr val="00F6FF"/>
                </a:solidFill>
              </a:rPr>
              <a:t>Cylinder</a:t>
            </a:r>
          </a:p>
          <a:p>
            <a:pPr algn="r"/>
            <a:r>
              <a:rPr lang="en-US" dirty="0">
                <a:solidFill>
                  <a:srgbClr val="FF7BDC"/>
                </a:solidFill>
              </a:rPr>
              <a:t>Ring</a:t>
            </a:r>
          </a:p>
          <a:p>
            <a:pPr algn="r"/>
            <a:r>
              <a:rPr lang="en-US" dirty="0">
                <a:solidFill>
                  <a:srgbClr val="FFDC7B"/>
                </a:solidFill>
              </a:rPr>
              <a:t>Special</a:t>
            </a:r>
          </a:p>
        </p:txBody>
      </p:sp>
      <p:sp>
        <p:nvSpPr>
          <p:cNvPr id="27" name="Oval 26">
            <a:extLst>
              <a:ext uri="{FF2B5EF4-FFF2-40B4-BE49-F238E27FC236}">
                <a16:creationId xmlns:a16="http://schemas.microsoft.com/office/drawing/2014/main" id="{9ACA3D66-9EC0-445B-81C5-1597B3829424}"/>
              </a:ext>
            </a:extLst>
          </p:cNvPr>
          <p:cNvSpPr/>
          <p:nvPr/>
        </p:nvSpPr>
        <p:spPr bwMode="auto">
          <a:xfrm>
            <a:off x="464762" y="1688350"/>
            <a:ext cx="216024" cy="216024"/>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9" name="TextBox 28">
            <a:extLst>
              <a:ext uri="{FF2B5EF4-FFF2-40B4-BE49-F238E27FC236}">
                <a16:creationId xmlns:a16="http://schemas.microsoft.com/office/drawing/2014/main" id="{B80049F2-F3D3-4808-910F-3A4AD3BFD19C}"/>
              </a:ext>
            </a:extLst>
          </p:cNvPr>
          <p:cNvSpPr txBox="1"/>
          <p:nvPr/>
        </p:nvSpPr>
        <p:spPr>
          <a:xfrm>
            <a:off x="767408" y="1611696"/>
            <a:ext cx="582211" cy="369332"/>
          </a:xfrm>
          <a:prstGeom prst="rect">
            <a:avLst/>
          </a:prstGeom>
          <a:noFill/>
        </p:spPr>
        <p:txBody>
          <a:bodyPr wrap="none" rtlCol="0">
            <a:spAutoFit/>
          </a:bodyPr>
          <a:lstStyle/>
          <a:p>
            <a:r>
              <a:rPr lang="en-US" dirty="0">
                <a:solidFill>
                  <a:schemeClr val="tx1"/>
                </a:solidFill>
              </a:rPr>
              <a:t>Exe</a:t>
            </a:r>
          </a:p>
        </p:txBody>
      </p:sp>
      <p:pic>
        <p:nvPicPr>
          <p:cNvPr id="31" name="Graphic 30" descr="Protecting hand">
            <a:extLst>
              <a:ext uri="{FF2B5EF4-FFF2-40B4-BE49-F238E27FC236}">
                <a16:creationId xmlns:a16="http://schemas.microsoft.com/office/drawing/2014/main" id="{BDEEF975-1AD5-4293-B0FA-1F1D1B8291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8104" y="1418906"/>
            <a:ext cx="754913" cy="754913"/>
          </a:xfrm>
          <a:prstGeom prst="rect">
            <a:avLst/>
          </a:prstGeom>
        </p:spPr>
      </p:pic>
      <p:sp>
        <p:nvSpPr>
          <p:cNvPr id="39" name="Oval 38">
            <a:extLst>
              <a:ext uri="{FF2B5EF4-FFF2-40B4-BE49-F238E27FC236}">
                <a16:creationId xmlns:a16="http://schemas.microsoft.com/office/drawing/2014/main" id="{FAA2D9F8-D03C-4090-A83B-07B03FB887B7}"/>
              </a:ext>
            </a:extLst>
          </p:cNvPr>
          <p:cNvSpPr/>
          <p:nvPr/>
        </p:nvSpPr>
        <p:spPr bwMode="auto">
          <a:xfrm rot="947853">
            <a:off x="464762" y="2324631"/>
            <a:ext cx="216024" cy="216024"/>
          </a:xfrm>
          <a:prstGeom prst="ellipse">
            <a:avLst/>
          </a:prstGeom>
          <a:solidFill>
            <a:schemeClr val="tx1"/>
          </a:solid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40" name="Rectangle 39">
            <a:extLst>
              <a:ext uri="{FF2B5EF4-FFF2-40B4-BE49-F238E27FC236}">
                <a16:creationId xmlns:a16="http://schemas.microsoft.com/office/drawing/2014/main" id="{724E1636-88ED-4BF2-B761-7E5480DB68CB}"/>
              </a:ext>
            </a:extLst>
          </p:cNvPr>
          <p:cNvSpPr/>
          <p:nvPr/>
        </p:nvSpPr>
        <p:spPr>
          <a:xfrm>
            <a:off x="783214" y="2247977"/>
            <a:ext cx="607859" cy="369332"/>
          </a:xfrm>
          <a:prstGeom prst="rect">
            <a:avLst/>
          </a:prstGeom>
        </p:spPr>
        <p:txBody>
          <a:bodyPr wrap="none">
            <a:spAutoFit/>
          </a:bodyPr>
          <a:lstStyle/>
          <a:p>
            <a:r>
              <a:rPr lang="en-US" dirty="0" err="1">
                <a:solidFill>
                  <a:schemeClr val="tx1"/>
                </a:solidFill>
              </a:rPr>
              <a:t>Obs</a:t>
            </a:r>
            <a:endParaRPr lang="en-US" dirty="0">
              <a:solidFill>
                <a:schemeClr val="tx1"/>
              </a:solidFill>
            </a:endParaRPr>
          </a:p>
        </p:txBody>
      </p:sp>
      <p:pic>
        <p:nvPicPr>
          <p:cNvPr id="41" name="Graphic 40" descr="Eye">
            <a:extLst>
              <a:ext uri="{FF2B5EF4-FFF2-40B4-BE49-F238E27FC236}">
                <a16:creationId xmlns:a16="http://schemas.microsoft.com/office/drawing/2014/main" id="{F1A0421F-0738-4FBF-B474-D0EC451645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58104" y="2055187"/>
            <a:ext cx="754913" cy="754913"/>
          </a:xfrm>
          <a:prstGeom prst="rect">
            <a:avLst/>
          </a:prstGeom>
        </p:spPr>
      </p:pic>
    </p:spTree>
    <p:extLst>
      <p:ext uri="{BB962C8B-B14F-4D97-AF65-F5344CB8AC3E}">
        <p14:creationId xmlns:p14="http://schemas.microsoft.com/office/powerpoint/2010/main" val="343091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13E1-3515-4487-98EA-728626A8271B}"/>
              </a:ext>
            </a:extLst>
          </p:cNvPr>
          <p:cNvSpPr>
            <a:spLocks noGrp="1"/>
          </p:cNvSpPr>
          <p:nvPr>
            <p:ph type="title"/>
          </p:nvPr>
        </p:nvSpPr>
        <p:spPr/>
        <p:txBody>
          <a:bodyPr/>
          <a:lstStyle/>
          <a:p>
            <a:r>
              <a:rPr lang="en-US" dirty="0"/>
              <a:t>Cross-classification reveals no shared grip clusters even in a higher-dimensional space</a:t>
            </a:r>
          </a:p>
        </p:txBody>
      </p:sp>
      <p:sp>
        <p:nvSpPr>
          <p:cNvPr id="4" name="Slide Number Placeholder 3">
            <a:extLst>
              <a:ext uri="{FF2B5EF4-FFF2-40B4-BE49-F238E27FC236}">
                <a16:creationId xmlns:a16="http://schemas.microsoft.com/office/drawing/2014/main" id="{81406C9B-B428-4675-B619-A95E2E30026D}"/>
              </a:ext>
            </a:extLst>
          </p:cNvPr>
          <p:cNvSpPr>
            <a:spLocks noGrp="1"/>
          </p:cNvSpPr>
          <p:nvPr>
            <p:ph type="sldNum" sz="quarter" idx="10"/>
          </p:nvPr>
        </p:nvSpPr>
        <p:spPr/>
        <p:txBody>
          <a:bodyPr/>
          <a:lstStyle/>
          <a:p>
            <a:fld id="{2F6078F4-E63E-4AA0-B8D1-966A19A57BCF}" type="slidenum">
              <a:rPr lang="de-DE" smtClean="0"/>
              <a:pPr/>
              <a:t>14</a:t>
            </a:fld>
            <a:endParaRPr lang="de-DE" dirty="0"/>
          </a:p>
        </p:txBody>
      </p:sp>
      <p:pic>
        <p:nvPicPr>
          <p:cNvPr id="30" name="Picture 29">
            <a:extLst>
              <a:ext uri="{FF2B5EF4-FFF2-40B4-BE49-F238E27FC236}">
                <a16:creationId xmlns:a16="http://schemas.microsoft.com/office/drawing/2014/main" id="{B4EFEBFC-0B5B-4B35-9204-C68E15FC8F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19636" y="1211155"/>
            <a:ext cx="6552727" cy="5242182"/>
          </a:xfrm>
          <a:prstGeom prst="rect">
            <a:avLst/>
          </a:prstGeom>
        </p:spPr>
      </p:pic>
      <p:pic>
        <p:nvPicPr>
          <p:cNvPr id="32" name="Graphic 31" descr="Protecting hand">
            <a:extLst>
              <a:ext uri="{FF2B5EF4-FFF2-40B4-BE49-F238E27FC236}">
                <a16:creationId xmlns:a16="http://schemas.microsoft.com/office/drawing/2014/main" id="{9F72FCE8-41DF-44F3-A0F9-448559A36C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71133" y="5930288"/>
            <a:ext cx="754913" cy="754913"/>
          </a:xfrm>
          <a:prstGeom prst="rect">
            <a:avLst/>
          </a:prstGeom>
        </p:spPr>
      </p:pic>
      <p:pic>
        <p:nvPicPr>
          <p:cNvPr id="41" name="Graphic 40" descr="Eye">
            <a:extLst>
              <a:ext uri="{FF2B5EF4-FFF2-40B4-BE49-F238E27FC236}">
                <a16:creationId xmlns:a16="http://schemas.microsoft.com/office/drawing/2014/main" id="{5C9B32D6-0F48-44CF-84CB-C3A1592F0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6040" y="5930288"/>
            <a:ext cx="754913" cy="754913"/>
          </a:xfrm>
          <a:prstGeom prst="rect">
            <a:avLst/>
          </a:prstGeom>
        </p:spPr>
      </p:pic>
      <p:pic>
        <p:nvPicPr>
          <p:cNvPr id="45" name="Graphic 44" descr="Protecting hand">
            <a:extLst>
              <a:ext uri="{FF2B5EF4-FFF2-40B4-BE49-F238E27FC236}">
                <a16:creationId xmlns:a16="http://schemas.microsoft.com/office/drawing/2014/main" id="{50440D15-D4F1-4501-A9E1-3EA17B6C83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2249" y="2384566"/>
            <a:ext cx="754913" cy="754913"/>
          </a:xfrm>
          <a:prstGeom prst="rect">
            <a:avLst/>
          </a:prstGeom>
        </p:spPr>
      </p:pic>
      <p:pic>
        <p:nvPicPr>
          <p:cNvPr id="51" name="Graphic 50" descr="Eye">
            <a:extLst>
              <a:ext uri="{FF2B5EF4-FFF2-40B4-BE49-F238E27FC236}">
                <a16:creationId xmlns:a16="http://schemas.microsoft.com/office/drawing/2014/main" id="{95E40117-E642-4A89-A80C-56E48112E9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2249" y="4147770"/>
            <a:ext cx="754913" cy="754913"/>
          </a:xfrm>
          <a:prstGeom prst="rect">
            <a:avLst/>
          </a:prstGeom>
        </p:spPr>
      </p:pic>
      <p:cxnSp>
        <p:nvCxnSpPr>
          <p:cNvPr id="52" name="Straight Connector 51">
            <a:extLst>
              <a:ext uri="{FF2B5EF4-FFF2-40B4-BE49-F238E27FC236}">
                <a16:creationId xmlns:a16="http://schemas.microsoft.com/office/drawing/2014/main" id="{74821B2A-C23F-42A5-8F67-43B794CA9406}"/>
              </a:ext>
            </a:extLst>
          </p:cNvPr>
          <p:cNvCxnSpPr/>
          <p:nvPr/>
        </p:nvCxnSpPr>
        <p:spPr bwMode="auto">
          <a:xfrm>
            <a:off x="3863752"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B831003F-5F58-4D43-B5D6-D9C91AD462DF}"/>
              </a:ext>
            </a:extLst>
          </p:cNvPr>
          <p:cNvCxnSpPr>
            <a:cxnSpLocks/>
          </p:cNvCxnSpPr>
          <p:nvPr/>
        </p:nvCxnSpPr>
        <p:spPr bwMode="auto">
          <a:xfrm rot="5400000">
            <a:off x="3872981"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448272E1-FDFA-4C6E-8C62-1527E673520F}"/>
              </a:ext>
            </a:extLst>
          </p:cNvPr>
          <p:cNvSpPr txBox="1"/>
          <p:nvPr/>
        </p:nvSpPr>
        <p:spPr>
          <a:xfrm rot="16200000">
            <a:off x="7506127" y="3400228"/>
            <a:ext cx="2557473" cy="276999"/>
          </a:xfrm>
          <a:prstGeom prst="rect">
            <a:avLst/>
          </a:prstGeom>
          <a:noFill/>
        </p:spPr>
        <p:txBody>
          <a:bodyPr wrap="square" rtlCol="0">
            <a:spAutoFit/>
          </a:bodyPr>
          <a:lstStyle/>
          <a:p>
            <a:pPr algn="ctr"/>
            <a:r>
              <a:rPr lang="en-US" sz="1200" dirty="0"/>
              <a:t>Classification Accuracy</a:t>
            </a:r>
          </a:p>
        </p:txBody>
      </p:sp>
      <p:sp>
        <p:nvSpPr>
          <p:cNvPr id="9" name="TextBox 8">
            <a:extLst>
              <a:ext uri="{FF2B5EF4-FFF2-40B4-BE49-F238E27FC236}">
                <a16:creationId xmlns:a16="http://schemas.microsoft.com/office/drawing/2014/main" id="{4625B5FA-6238-4ED5-A36E-87E28016376E}"/>
              </a:ext>
            </a:extLst>
          </p:cNvPr>
          <p:cNvSpPr txBox="1"/>
          <p:nvPr/>
        </p:nvSpPr>
        <p:spPr>
          <a:xfrm>
            <a:off x="5080195" y="1162255"/>
            <a:ext cx="1546011" cy="461665"/>
          </a:xfrm>
          <a:prstGeom prst="rect">
            <a:avLst/>
          </a:prstGeom>
          <a:noFill/>
        </p:spPr>
        <p:txBody>
          <a:bodyPr wrap="square" rtlCol="0">
            <a:spAutoFit/>
          </a:bodyPr>
          <a:lstStyle/>
          <a:p>
            <a:pPr algn="ctr"/>
            <a:r>
              <a:rPr lang="en-US" sz="2400" dirty="0">
                <a:solidFill>
                  <a:srgbClr val="7E2F8E"/>
                </a:solidFill>
              </a:rPr>
              <a:t>AIP</a:t>
            </a:r>
            <a:endParaRPr lang="en-US" dirty="0">
              <a:solidFill>
                <a:srgbClr val="7E2F8E"/>
              </a:solidFill>
            </a:endParaRPr>
          </a:p>
        </p:txBody>
      </p:sp>
    </p:spTree>
    <p:extLst>
      <p:ext uri="{BB962C8B-B14F-4D97-AF65-F5344CB8AC3E}">
        <p14:creationId xmlns:p14="http://schemas.microsoft.com/office/powerpoint/2010/main" val="203461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7E28-2C21-45F6-9943-12DC9D0E8633}"/>
              </a:ext>
            </a:extLst>
          </p:cNvPr>
          <p:cNvSpPr>
            <a:spLocks noGrp="1"/>
          </p:cNvSpPr>
          <p:nvPr>
            <p:ph type="title"/>
          </p:nvPr>
        </p:nvSpPr>
        <p:spPr/>
        <p:txBody>
          <a:bodyPr/>
          <a:lstStyle/>
          <a:p>
            <a:r>
              <a:rPr lang="en-US" dirty="0"/>
              <a:t>In development: state space dynamics may yet reveal shared grip-specific structure</a:t>
            </a:r>
          </a:p>
        </p:txBody>
      </p:sp>
      <p:sp>
        <p:nvSpPr>
          <p:cNvPr id="4" name="Slide Number Placeholder 3">
            <a:extLst>
              <a:ext uri="{FF2B5EF4-FFF2-40B4-BE49-F238E27FC236}">
                <a16:creationId xmlns:a16="http://schemas.microsoft.com/office/drawing/2014/main" id="{AAF7459C-E28E-409A-A07D-58810C3DBD73}"/>
              </a:ext>
            </a:extLst>
          </p:cNvPr>
          <p:cNvSpPr>
            <a:spLocks noGrp="1"/>
          </p:cNvSpPr>
          <p:nvPr>
            <p:ph type="sldNum" sz="quarter" idx="10"/>
          </p:nvPr>
        </p:nvSpPr>
        <p:spPr/>
        <p:txBody>
          <a:bodyPr/>
          <a:lstStyle/>
          <a:p>
            <a:fld id="{2F6078F4-E63E-4AA0-B8D1-966A19A57BCF}" type="slidenum">
              <a:rPr lang="de-DE" smtClean="0"/>
              <a:pPr/>
              <a:t>15</a:t>
            </a:fld>
            <a:endParaRPr lang="de-DE" dirty="0"/>
          </a:p>
        </p:txBody>
      </p:sp>
      <p:pic>
        <p:nvPicPr>
          <p:cNvPr id="14" name="Graphic 13">
            <a:extLst>
              <a:ext uri="{FF2B5EF4-FFF2-40B4-BE49-F238E27FC236}">
                <a16:creationId xmlns:a16="http://schemas.microsoft.com/office/drawing/2014/main" id="{59DBAE12-407D-4EE7-BFAD-B216C5B38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95700" y="1196751"/>
            <a:ext cx="5400600" cy="5400600"/>
          </a:xfrm>
          <a:prstGeom prst="rect">
            <a:avLst/>
          </a:prstGeom>
        </p:spPr>
      </p:pic>
      <p:cxnSp>
        <p:nvCxnSpPr>
          <p:cNvPr id="5" name="Straight Arrow Connector 4">
            <a:extLst>
              <a:ext uri="{FF2B5EF4-FFF2-40B4-BE49-F238E27FC236}">
                <a16:creationId xmlns:a16="http://schemas.microsoft.com/office/drawing/2014/main" id="{E5B1EA9A-E066-43CD-98C0-429F362F9C71}"/>
              </a:ext>
            </a:extLst>
          </p:cNvPr>
          <p:cNvCxnSpPr/>
          <p:nvPr/>
        </p:nvCxnSpPr>
        <p:spPr bwMode="auto">
          <a:xfrm>
            <a:off x="4223792" y="6093296"/>
            <a:ext cx="4032448" cy="0"/>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6AE0BE4C-6A95-4D0C-97ED-F53274DE7A0D}"/>
              </a:ext>
            </a:extLst>
          </p:cNvPr>
          <p:cNvCxnSpPr>
            <a:cxnSpLocks/>
          </p:cNvCxnSpPr>
          <p:nvPr/>
        </p:nvCxnSpPr>
        <p:spPr bwMode="auto">
          <a:xfrm rot="16200000">
            <a:off x="1847528" y="3861048"/>
            <a:ext cx="4032448" cy="0"/>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FD9A3575-D395-4177-AE7B-1581E94DF056}"/>
              </a:ext>
            </a:extLst>
          </p:cNvPr>
          <p:cNvSpPr txBox="1"/>
          <p:nvPr/>
        </p:nvSpPr>
        <p:spPr>
          <a:xfrm>
            <a:off x="5455186" y="6160658"/>
            <a:ext cx="1569660" cy="369332"/>
          </a:xfrm>
          <a:prstGeom prst="rect">
            <a:avLst/>
          </a:prstGeom>
          <a:noFill/>
        </p:spPr>
        <p:txBody>
          <a:bodyPr wrap="none" rtlCol="0">
            <a:spAutoFit/>
          </a:bodyPr>
          <a:lstStyle/>
          <a:p>
            <a:r>
              <a:rPr lang="en-US" dirty="0"/>
              <a:t>Component 1</a:t>
            </a:r>
          </a:p>
        </p:txBody>
      </p:sp>
      <p:sp>
        <p:nvSpPr>
          <p:cNvPr id="8" name="TextBox 7">
            <a:extLst>
              <a:ext uri="{FF2B5EF4-FFF2-40B4-BE49-F238E27FC236}">
                <a16:creationId xmlns:a16="http://schemas.microsoft.com/office/drawing/2014/main" id="{A8156DAB-92C9-4233-844F-A46E5B3545CC}"/>
              </a:ext>
            </a:extLst>
          </p:cNvPr>
          <p:cNvSpPr txBox="1"/>
          <p:nvPr/>
        </p:nvSpPr>
        <p:spPr>
          <a:xfrm rot="16200000">
            <a:off x="2844896" y="3676382"/>
            <a:ext cx="1569660" cy="369332"/>
          </a:xfrm>
          <a:prstGeom prst="rect">
            <a:avLst/>
          </a:prstGeom>
          <a:noFill/>
        </p:spPr>
        <p:txBody>
          <a:bodyPr wrap="none" rtlCol="0">
            <a:spAutoFit/>
          </a:bodyPr>
          <a:lstStyle/>
          <a:p>
            <a:r>
              <a:rPr lang="en-US" dirty="0"/>
              <a:t>Component 2</a:t>
            </a:r>
          </a:p>
        </p:txBody>
      </p:sp>
      <p:sp>
        <p:nvSpPr>
          <p:cNvPr id="9" name="TextBox 8">
            <a:extLst>
              <a:ext uri="{FF2B5EF4-FFF2-40B4-BE49-F238E27FC236}">
                <a16:creationId xmlns:a16="http://schemas.microsoft.com/office/drawing/2014/main" id="{24C13088-8717-4027-A7FB-37B3756FF4A5}"/>
              </a:ext>
            </a:extLst>
          </p:cNvPr>
          <p:cNvSpPr txBox="1"/>
          <p:nvPr/>
        </p:nvSpPr>
        <p:spPr>
          <a:xfrm>
            <a:off x="8336583" y="1660158"/>
            <a:ext cx="813043" cy="369332"/>
          </a:xfrm>
          <a:prstGeom prst="rect">
            <a:avLst/>
          </a:prstGeom>
          <a:noFill/>
        </p:spPr>
        <p:txBody>
          <a:bodyPr wrap="none" rtlCol="0">
            <a:spAutoFit/>
          </a:bodyPr>
          <a:lstStyle/>
          <a:p>
            <a:r>
              <a:rPr lang="en-US" dirty="0">
                <a:solidFill>
                  <a:srgbClr val="0072BD"/>
                </a:solidFill>
              </a:rPr>
              <a:t>Grip 1</a:t>
            </a:r>
          </a:p>
        </p:txBody>
      </p:sp>
      <p:sp>
        <p:nvSpPr>
          <p:cNvPr id="10" name="TextBox 9">
            <a:extLst>
              <a:ext uri="{FF2B5EF4-FFF2-40B4-BE49-F238E27FC236}">
                <a16:creationId xmlns:a16="http://schemas.microsoft.com/office/drawing/2014/main" id="{2B3DA5A1-9510-48F2-B8DC-8B131C23CD66}"/>
              </a:ext>
            </a:extLst>
          </p:cNvPr>
          <p:cNvSpPr txBox="1"/>
          <p:nvPr/>
        </p:nvSpPr>
        <p:spPr>
          <a:xfrm>
            <a:off x="8336583" y="2023173"/>
            <a:ext cx="813043" cy="369332"/>
          </a:xfrm>
          <a:prstGeom prst="rect">
            <a:avLst/>
          </a:prstGeom>
          <a:noFill/>
        </p:spPr>
        <p:txBody>
          <a:bodyPr wrap="none" rtlCol="0">
            <a:spAutoFit/>
          </a:bodyPr>
          <a:lstStyle/>
          <a:p>
            <a:r>
              <a:rPr lang="en-US" dirty="0">
                <a:solidFill>
                  <a:srgbClr val="D95319"/>
                </a:solidFill>
              </a:rPr>
              <a:t>Grip 2</a:t>
            </a:r>
          </a:p>
        </p:txBody>
      </p:sp>
      <p:pic>
        <p:nvPicPr>
          <p:cNvPr id="12" name="Graphic 11" descr="Protecting hand">
            <a:extLst>
              <a:ext uri="{FF2B5EF4-FFF2-40B4-BE49-F238E27FC236}">
                <a16:creationId xmlns:a16="http://schemas.microsoft.com/office/drawing/2014/main" id="{34D0154D-FD3F-4E3D-A70D-B9A8573F75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30828" y="3376999"/>
            <a:ext cx="754913" cy="754913"/>
          </a:xfrm>
          <a:prstGeom prst="rect">
            <a:avLst/>
          </a:prstGeom>
        </p:spPr>
      </p:pic>
      <p:pic>
        <p:nvPicPr>
          <p:cNvPr id="13" name="Graphic 12" descr="Eye">
            <a:extLst>
              <a:ext uri="{FF2B5EF4-FFF2-40B4-BE49-F238E27FC236}">
                <a16:creationId xmlns:a16="http://schemas.microsoft.com/office/drawing/2014/main" id="{8A0275D0-562B-41B2-BC6B-9323A9715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7968" y="3429000"/>
            <a:ext cx="754913" cy="754913"/>
          </a:xfrm>
          <a:prstGeom prst="rect">
            <a:avLst/>
          </a:prstGeom>
        </p:spPr>
      </p:pic>
      <p:cxnSp>
        <p:nvCxnSpPr>
          <p:cNvPr id="15" name="Straight Arrow Connector 14">
            <a:extLst>
              <a:ext uri="{FF2B5EF4-FFF2-40B4-BE49-F238E27FC236}">
                <a16:creationId xmlns:a16="http://schemas.microsoft.com/office/drawing/2014/main" id="{85B44A8E-6227-465A-B88F-06E50AF9C997}"/>
              </a:ext>
            </a:extLst>
          </p:cNvPr>
          <p:cNvCxnSpPr>
            <a:cxnSpLocks/>
            <a:stCxn id="12" idx="2"/>
          </p:cNvCxnSpPr>
          <p:nvPr/>
        </p:nvCxnSpPr>
        <p:spPr bwMode="auto">
          <a:xfrm flipH="1">
            <a:off x="6562881" y="4131912"/>
            <a:ext cx="2145404" cy="976890"/>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515C43A8-C8AF-4971-AA82-57B73282E14B}"/>
              </a:ext>
            </a:extLst>
          </p:cNvPr>
          <p:cNvCxnSpPr>
            <a:cxnSpLocks/>
            <a:stCxn id="12" idx="0"/>
          </p:cNvCxnSpPr>
          <p:nvPr/>
        </p:nvCxnSpPr>
        <p:spPr bwMode="auto">
          <a:xfrm flipH="1" flipV="1">
            <a:off x="7242021" y="2855913"/>
            <a:ext cx="1466264" cy="521086"/>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396A5CF9-6BE9-4BC2-A8CB-F550D5DD09B2}"/>
              </a:ext>
            </a:extLst>
          </p:cNvPr>
          <p:cNvCxnSpPr>
            <a:cxnSpLocks/>
            <a:stCxn id="13" idx="1"/>
          </p:cNvCxnSpPr>
          <p:nvPr/>
        </p:nvCxnSpPr>
        <p:spPr bwMode="auto">
          <a:xfrm flipH="1" flipV="1">
            <a:off x="5390712" y="3573016"/>
            <a:ext cx="417256" cy="233441"/>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0E823159-25DE-4421-BB09-67D2D54B7754}"/>
              </a:ext>
            </a:extLst>
          </p:cNvPr>
          <p:cNvCxnSpPr>
            <a:cxnSpLocks/>
            <a:stCxn id="13" idx="3"/>
          </p:cNvCxnSpPr>
          <p:nvPr/>
        </p:nvCxnSpPr>
        <p:spPr bwMode="auto">
          <a:xfrm>
            <a:off x="6562881" y="3806457"/>
            <a:ext cx="415921" cy="198607"/>
          </a:xfrm>
          <a:prstGeom prst="straightConnector1">
            <a:avLst/>
          </a:prstGeom>
          <a:noFill/>
          <a:ln w="2857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7837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01B5-059C-44E7-BFEC-34EDC32352B0}"/>
              </a:ext>
            </a:extLst>
          </p:cNvPr>
          <p:cNvSpPr>
            <a:spLocks noGrp="1"/>
          </p:cNvSpPr>
          <p:nvPr>
            <p:ph type="title"/>
          </p:nvPr>
        </p:nvSpPr>
        <p:spPr/>
        <p:txBody>
          <a:bodyPr/>
          <a:lstStyle/>
          <a:p>
            <a:r>
              <a:rPr lang="en-US" dirty="0"/>
              <a:t>Summary of results</a:t>
            </a:r>
          </a:p>
        </p:txBody>
      </p:sp>
      <p:sp>
        <p:nvSpPr>
          <p:cNvPr id="3" name="Content Placeholder 2">
            <a:extLst>
              <a:ext uri="{FF2B5EF4-FFF2-40B4-BE49-F238E27FC236}">
                <a16:creationId xmlns:a16="http://schemas.microsoft.com/office/drawing/2014/main" id="{24505ECE-7BDC-4641-8D46-4D52A1BA0009}"/>
              </a:ext>
            </a:extLst>
          </p:cNvPr>
          <p:cNvSpPr>
            <a:spLocks noGrp="1"/>
          </p:cNvSpPr>
          <p:nvPr>
            <p:ph idx="1"/>
          </p:nvPr>
        </p:nvSpPr>
        <p:spPr/>
        <p:txBody>
          <a:bodyPr/>
          <a:lstStyle/>
          <a:p>
            <a:r>
              <a:rPr lang="en-US" dirty="0"/>
              <a:t>There is no clustering of neurons into clear mirror and </a:t>
            </a:r>
            <a:r>
              <a:rPr lang="en-US" dirty="0" err="1"/>
              <a:t>nonmirror</a:t>
            </a:r>
            <a:r>
              <a:rPr lang="en-US" dirty="0"/>
              <a:t> populations</a:t>
            </a:r>
          </a:p>
          <a:p>
            <a:endParaRPr lang="en-US" dirty="0"/>
          </a:p>
          <a:p>
            <a:r>
              <a:rPr lang="en-US" dirty="0"/>
              <a:t>There are shared activity patterns between execution and observation</a:t>
            </a:r>
          </a:p>
          <a:p>
            <a:endParaRPr lang="en-US" dirty="0"/>
          </a:p>
          <a:p>
            <a:r>
              <a:rPr lang="en-US" dirty="0"/>
              <a:t>Shared activity is most prevalent in AIP, least in M1</a:t>
            </a:r>
          </a:p>
          <a:p>
            <a:endParaRPr lang="en-US" dirty="0"/>
          </a:p>
          <a:p>
            <a:r>
              <a:rPr lang="en-US" dirty="0"/>
              <a:t>These shared activity patterns do not seem to capture grip-specific information</a:t>
            </a:r>
          </a:p>
        </p:txBody>
      </p:sp>
      <p:sp>
        <p:nvSpPr>
          <p:cNvPr id="4" name="Slide Number Placeholder 3">
            <a:extLst>
              <a:ext uri="{FF2B5EF4-FFF2-40B4-BE49-F238E27FC236}">
                <a16:creationId xmlns:a16="http://schemas.microsoft.com/office/drawing/2014/main" id="{82F02791-AFFF-4573-A740-46E06AC965FB}"/>
              </a:ext>
            </a:extLst>
          </p:cNvPr>
          <p:cNvSpPr>
            <a:spLocks noGrp="1"/>
          </p:cNvSpPr>
          <p:nvPr>
            <p:ph type="sldNum" sz="quarter" idx="10"/>
          </p:nvPr>
        </p:nvSpPr>
        <p:spPr/>
        <p:txBody>
          <a:bodyPr/>
          <a:lstStyle/>
          <a:p>
            <a:fld id="{2F6078F4-E63E-4AA0-B8D1-966A19A57BCF}" type="slidenum">
              <a:rPr lang="de-DE" smtClean="0"/>
              <a:pPr/>
              <a:t>16</a:t>
            </a:fld>
            <a:endParaRPr lang="de-DE" dirty="0"/>
          </a:p>
        </p:txBody>
      </p:sp>
    </p:spTree>
    <p:extLst>
      <p:ext uri="{BB962C8B-B14F-4D97-AF65-F5344CB8AC3E}">
        <p14:creationId xmlns:p14="http://schemas.microsoft.com/office/powerpoint/2010/main" val="161309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C6F9-8935-4C31-A895-7DAC66A2F84C}"/>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AD06A03C-7C58-48A8-B218-228643961B9E}"/>
              </a:ext>
            </a:extLst>
          </p:cNvPr>
          <p:cNvSpPr>
            <a:spLocks noGrp="1"/>
          </p:cNvSpPr>
          <p:nvPr>
            <p:ph type="sldNum" sz="quarter" idx="10"/>
          </p:nvPr>
        </p:nvSpPr>
        <p:spPr/>
        <p:txBody>
          <a:bodyPr/>
          <a:lstStyle/>
          <a:p>
            <a:fld id="{2F6078F4-E63E-4AA0-B8D1-966A19A57BCF}" type="slidenum">
              <a:rPr lang="de-DE" smtClean="0"/>
              <a:pPr/>
              <a:t>17</a:t>
            </a:fld>
            <a:endParaRPr lang="de-DE" dirty="0"/>
          </a:p>
        </p:txBody>
      </p:sp>
      <p:grpSp>
        <p:nvGrpSpPr>
          <p:cNvPr id="12" name="Group 11">
            <a:extLst>
              <a:ext uri="{FF2B5EF4-FFF2-40B4-BE49-F238E27FC236}">
                <a16:creationId xmlns:a16="http://schemas.microsoft.com/office/drawing/2014/main" id="{616F9638-76BE-4F63-ADBB-D126CF79EC8E}"/>
              </a:ext>
            </a:extLst>
          </p:cNvPr>
          <p:cNvGrpSpPr/>
          <p:nvPr/>
        </p:nvGrpSpPr>
        <p:grpSpPr>
          <a:xfrm>
            <a:off x="9597008" y="1625281"/>
            <a:ext cx="2232248" cy="4107975"/>
            <a:chOff x="9627397" y="1711539"/>
            <a:chExt cx="2232248" cy="4107975"/>
          </a:xfrm>
        </p:grpSpPr>
        <p:pic>
          <p:nvPicPr>
            <p:cNvPr id="1026" name="Picture 2" descr="Forschung für Nachhaltigkeit (FONA)">
              <a:extLst>
                <a:ext uri="{FF2B5EF4-FFF2-40B4-BE49-F238E27FC236}">
                  <a16:creationId xmlns:a16="http://schemas.microsoft.com/office/drawing/2014/main" id="{C6A66CC4-43D1-492C-BBB1-58DC097F7E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6560" y="4963044"/>
              <a:ext cx="723085" cy="8564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FG verlängert pandemiebedingte Überbrückungshilfen › Technische Fakultät  der FAU">
              <a:extLst>
                <a:ext uri="{FF2B5EF4-FFF2-40B4-BE49-F238E27FC236}">
                  <a16:creationId xmlns:a16="http://schemas.microsoft.com/office/drawing/2014/main" id="{15324B57-69D0-45A5-AA1E-E7A590BD4E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5830" y="4293096"/>
              <a:ext cx="1033815" cy="369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ander von Humboldt-Stiftung - Alexander von Humboldt-Stiftung">
              <a:extLst>
                <a:ext uri="{FF2B5EF4-FFF2-40B4-BE49-F238E27FC236}">
                  <a16:creationId xmlns:a16="http://schemas.microsoft.com/office/drawing/2014/main" id="{2DFFB29A-1092-418C-A0FB-594CE3500A8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801" r="7792" b="31100"/>
            <a:stretch/>
          </p:blipFill>
          <p:spPr bwMode="auto">
            <a:xfrm>
              <a:off x="9627397" y="2925427"/>
              <a:ext cx="2232248" cy="10675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8EF35B4-EA01-48B9-9568-8E24FDE9BF0E}"/>
                </a:ext>
              </a:extLst>
            </p:cNvPr>
            <p:cNvGrpSpPr/>
            <p:nvPr/>
          </p:nvGrpSpPr>
          <p:grpSpPr>
            <a:xfrm>
              <a:off x="9743360" y="1711539"/>
              <a:ext cx="2116285" cy="913816"/>
              <a:chOff x="3194001" y="5772965"/>
              <a:chExt cx="2116285" cy="913816"/>
            </a:xfrm>
          </p:grpSpPr>
          <p:pic>
            <p:nvPicPr>
              <p:cNvPr id="1034" name="Picture 10" descr="The EU flag">
                <a:extLst>
                  <a:ext uri="{FF2B5EF4-FFF2-40B4-BE49-F238E27FC236}">
                    <a16:creationId xmlns:a16="http://schemas.microsoft.com/office/drawing/2014/main" id="{E39862A1-4C33-4281-B71C-14684CB9D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9728" y="5772965"/>
                <a:ext cx="1020558" cy="680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BA637D-2812-42B9-97D4-20EDE337BD8D}"/>
                  </a:ext>
                </a:extLst>
              </p:cNvPr>
              <p:cNvSpPr txBox="1"/>
              <p:nvPr/>
            </p:nvSpPr>
            <p:spPr>
              <a:xfrm>
                <a:off x="3194001" y="6440560"/>
                <a:ext cx="2116285" cy="246221"/>
              </a:xfrm>
              <a:prstGeom prst="rect">
                <a:avLst/>
              </a:prstGeom>
              <a:noFill/>
            </p:spPr>
            <p:txBody>
              <a:bodyPr wrap="none" rtlCol="0">
                <a:spAutoFit/>
              </a:bodyPr>
              <a:lstStyle/>
              <a:p>
                <a:r>
                  <a:rPr lang="en-US" sz="1000" dirty="0"/>
                  <a:t>Co-funded by the European Union</a:t>
                </a:r>
              </a:p>
            </p:txBody>
          </p:sp>
        </p:grpSp>
      </p:grpSp>
      <p:grpSp>
        <p:nvGrpSpPr>
          <p:cNvPr id="14" name="Group 13">
            <a:extLst>
              <a:ext uri="{FF2B5EF4-FFF2-40B4-BE49-F238E27FC236}">
                <a16:creationId xmlns:a16="http://schemas.microsoft.com/office/drawing/2014/main" id="{67D2559C-E3AD-47F1-80BE-CA9556D040D5}"/>
              </a:ext>
            </a:extLst>
          </p:cNvPr>
          <p:cNvGrpSpPr/>
          <p:nvPr/>
        </p:nvGrpSpPr>
        <p:grpSpPr>
          <a:xfrm>
            <a:off x="1199456" y="1464752"/>
            <a:ext cx="7589122" cy="4884028"/>
            <a:chOff x="695401" y="1268760"/>
            <a:chExt cx="7589122" cy="4884028"/>
          </a:xfrm>
        </p:grpSpPr>
        <p:pic>
          <p:nvPicPr>
            <p:cNvPr id="15" name="Picture 14" descr="A group of people posing for a photo&#10;&#10;Description automatically generated">
              <a:extLst>
                <a:ext uri="{FF2B5EF4-FFF2-40B4-BE49-F238E27FC236}">
                  <a16:creationId xmlns:a16="http://schemas.microsoft.com/office/drawing/2014/main" id="{B7C33EF4-874A-4743-85D8-25A40CD589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401" y="1268760"/>
              <a:ext cx="7589122" cy="4576251"/>
            </a:xfrm>
            <a:prstGeom prst="rect">
              <a:avLst/>
            </a:prstGeom>
          </p:spPr>
        </p:pic>
        <p:sp>
          <p:nvSpPr>
            <p:cNvPr id="13" name="TextBox 12">
              <a:extLst>
                <a:ext uri="{FF2B5EF4-FFF2-40B4-BE49-F238E27FC236}">
                  <a16:creationId xmlns:a16="http://schemas.microsoft.com/office/drawing/2014/main" id="{ACA72B12-68A8-4CE2-A165-1057B92AD47C}"/>
                </a:ext>
              </a:extLst>
            </p:cNvPr>
            <p:cNvSpPr txBox="1"/>
            <p:nvPr/>
          </p:nvSpPr>
          <p:spPr>
            <a:xfrm>
              <a:off x="5303912" y="5845011"/>
              <a:ext cx="2980611" cy="307777"/>
            </a:xfrm>
            <a:prstGeom prst="rect">
              <a:avLst/>
            </a:prstGeom>
            <a:noFill/>
          </p:spPr>
          <p:txBody>
            <a:bodyPr wrap="square" rtlCol="0">
              <a:spAutoFit/>
            </a:bodyPr>
            <a:lstStyle/>
            <a:p>
              <a:pPr algn="r"/>
              <a:r>
                <a:rPr lang="de-DE" sz="1400" dirty="0"/>
                <a:t>Neurobiology Laboratory ca. 2018</a:t>
              </a:r>
              <a:endParaRPr lang="en-US" sz="1400" dirty="0"/>
            </a:p>
          </p:txBody>
        </p:sp>
      </p:grpSp>
    </p:spTree>
    <p:extLst>
      <p:ext uri="{BB962C8B-B14F-4D97-AF65-F5344CB8AC3E}">
        <p14:creationId xmlns:p14="http://schemas.microsoft.com/office/powerpoint/2010/main" val="272233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Timing</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18</a:t>
            </a:fld>
            <a:endParaRPr lang="de-DE" dirty="0"/>
          </a:p>
        </p:txBody>
      </p:sp>
      <p:pic>
        <p:nvPicPr>
          <p:cNvPr id="5" name="Graphic 16">
            <a:extLst>
              <a:ext uri="{FF2B5EF4-FFF2-40B4-BE49-F238E27FC236}">
                <a16:creationId xmlns:a16="http://schemas.microsoft.com/office/drawing/2014/main" id="{2763B372-0ADE-417D-8541-F5C6F6827BC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927" t="32150"/>
          <a:stretch/>
        </p:blipFill>
        <p:spPr>
          <a:xfrm>
            <a:off x="2711624" y="1628800"/>
            <a:ext cx="6857446" cy="4653136"/>
          </a:xfrm>
          <a:prstGeom prst="rect">
            <a:avLst/>
          </a:prstGeom>
        </p:spPr>
      </p:pic>
    </p:spTree>
    <p:extLst>
      <p:ext uri="{BB962C8B-B14F-4D97-AF65-F5344CB8AC3E}">
        <p14:creationId xmlns:p14="http://schemas.microsoft.com/office/powerpoint/2010/main" val="1504364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Animal does not move during Observation Task</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19</a:t>
            </a:fld>
            <a:endParaRPr lang="de-DE" dirty="0"/>
          </a:p>
        </p:txBody>
      </p:sp>
      <p:pic>
        <p:nvPicPr>
          <p:cNvPr id="3" name="mot11movie_">
            <a:hlinkClick r:id="" action="ppaction://media"/>
            <a:extLst>
              <a:ext uri="{FF2B5EF4-FFF2-40B4-BE49-F238E27FC236}">
                <a16:creationId xmlns:a16="http://schemas.microsoft.com/office/drawing/2014/main" id="{E9F17CF6-0F3E-4995-A084-23C698BF4DA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3900" y="2420888"/>
            <a:ext cx="5010150" cy="2819400"/>
          </a:xfrm>
          <a:prstGeom prst="rect">
            <a:avLst/>
          </a:prstGeom>
        </p:spPr>
      </p:pic>
      <p:pic>
        <p:nvPicPr>
          <p:cNvPr id="5" name="mot111movie_">
            <a:hlinkClick r:id="" action="ppaction://media"/>
            <a:extLst>
              <a:ext uri="{FF2B5EF4-FFF2-40B4-BE49-F238E27FC236}">
                <a16:creationId xmlns:a16="http://schemas.microsoft.com/office/drawing/2014/main" id="{ADFF9E12-38A4-4EC9-B80A-BC80CF8D8F6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57950" y="2420888"/>
            <a:ext cx="5010150" cy="2819400"/>
          </a:xfrm>
          <a:prstGeom prst="rect">
            <a:avLst/>
          </a:prstGeom>
        </p:spPr>
      </p:pic>
      <p:sp>
        <p:nvSpPr>
          <p:cNvPr id="7" name="TextBox 6">
            <a:extLst>
              <a:ext uri="{FF2B5EF4-FFF2-40B4-BE49-F238E27FC236}">
                <a16:creationId xmlns:a16="http://schemas.microsoft.com/office/drawing/2014/main" id="{9AE257C2-2BE4-473F-9BAE-56C92D4ACAA3}"/>
              </a:ext>
            </a:extLst>
          </p:cNvPr>
          <p:cNvSpPr txBox="1"/>
          <p:nvPr/>
        </p:nvSpPr>
        <p:spPr>
          <a:xfrm>
            <a:off x="2514677" y="1988840"/>
            <a:ext cx="1428596" cy="369332"/>
          </a:xfrm>
          <a:prstGeom prst="rect">
            <a:avLst/>
          </a:prstGeom>
          <a:noFill/>
        </p:spPr>
        <p:txBody>
          <a:bodyPr wrap="none" rtlCol="0">
            <a:spAutoFit/>
          </a:bodyPr>
          <a:lstStyle/>
          <a:p>
            <a:r>
              <a:rPr lang="en-US" dirty="0"/>
              <a:t>Observation</a:t>
            </a:r>
          </a:p>
        </p:txBody>
      </p:sp>
      <p:sp>
        <p:nvSpPr>
          <p:cNvPr id="8" name="TextBox 7">
            <a:extLst>
              <a:ext uri="{FF2B5EF4-FFF2-40B4-BE49-F238E27FC236}">
                <a16:creationId xmlns:a16="http://schemas.microsoft.com/office/drawing/2014/main" id="{5C5E52F4-3146-433E-BDC0-182CB9B9EAC0}"/>
              </a:ext>
            </a:extLst>
          </p:cNvPr>
          <p:cNvSpPr txBox="1"/>
          <p:nvPr/>
        </p:nvSpPr>
        <p:spPr>
          <a:xfrm>
            <a:off x="8364143" y="1988840"/>
            <a:ext cx="1197764" cy="369332"/>
          </a:xfrm>
          <a:prstGeom prst="rect">
            <a:avLst/>
          </a:prstGeom>
          <a:noFill/>
        </p:spPr>
        <p:txBody>
          <a:bodyPr wrap="none" rtlCol="0">
            <a:spAutoFit/>
          </a:bodyPr>
          <a:lstStyle/>
          <a:p>
            <a:r>
              <a:rPr lang="en-US" dirty="0"/>
              <a:t>Execution</a:t>
            </a:r>
          </a:p>
        </p:txBody>
      </p:sp>
    </p:spTree>
    <p:extLst>
      <p:ext uri="{BB962C8B-B14F-4D97-AF65-F5344CB8AC3E}">
        <p14:creationId xmlns:p14="http://schemas.microsoft.com/office/powerpoint/2010/main" val="42064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6" fill="hold"/>
                                        <p:tgtEl>
                                          <p:spTgt spid="3"/>
                                        </p:tgtEl>
                                      </p:cBhvr>
                                    </p:cmd>
                                  </p:childTnLst>
                                </p:cTn>
                              </p:par>
                              <p:par>
                                <p:cTn id="7" presetID="1" presetClass="mediacall" presetSubtype="0" fill="hold" nodeType="withEffect">
                                  <p:stCondLst>
                                    <p:cond delay="0"/>
                                  </p:stCondLst>
                                  <p:childTnLst>
                                    <p:cmd type="call" cmd="playFrom(0.0)">
                                      <p:cBhvr>
                                        <p:cTn id="8" dur="1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remove"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The frontoparietal grasping network is highly interconnected and mediates grasping behavior</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2</a:t>
            </a:fld>
            <a:endParaRPr lang="de-DE" dirty="0"/>
          </a:p>
        </p:txBody>
      </p:sp>
      <p:grpSp>
        <p:nvGrpSpPr>
          <p:cNvPr id="6" name="Group 5">
            <a:extLst>
              <a:ext uri="{FF2B5EF4-FFF2-40B4-BE49-F238E27FC236}">
                <a16:creationId xmlns:a16="http://schemas.microsoft.com/office/drawing/2014/main" id="{2A930FC9-7F52-480A-A9E7-534670166E22}"/>
              </a:ext>
            </a:extLst>
          </p:cNvPr>
          <p:cNvGrpSpPr/>
          <p:nvPr/>
        </p:nvGrpSpPr>
        <p:grpSpPr>
          <a:xfrm>
            <a:off x="1116052" y="2060848"/>
            <a:ext cx="9959896" cy="3815932"/>
            <a:chOff x="1775520" y="1917323"/>
            <a:chExt cx="9959896" cy="3815932"/>
          </a:xfrm>
        </p:grpSpPr>
        <p:pic>
          <p:nvPicPr>
            <p:cNvPr id="5" name="Picture 4" descr="Diagram&#10;&#10;Description automatically generated">
              <a:extLst>
                <a:ext uri="{FF2B5EF4-FFF2-40B4-BE49-F238E27FC236}">
                  <a16:creationId xmlns:a16="http://schemas.microsoft.com/office/drawing/2014/main" id="{20E63C08-4CB4-42A9-A1CE-2556B8F420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917323"/>
              <a:ext cx="6120383" cy="3815932"/>
            </a:xfrm>
            <a:prstGeom prst="rect">
              <a:avLst/>
            </a:prstGeom>
          </p:spPr>
        </p:pic>
        <p:sp>
          <p:nvSpPr>
            <p:cNvPr id="3" name="TextBox 2">
              <a:extLst>
                <a:ext uri="{FF2B5EF4-FFF2-40B4-BE49-F238E27FC236}">
                  <a16:creationId xmlns:a16="http://schemas.microsoft.com/office/drawing/2014/main" id="{C05A031B-B29C-4B78-9008-410C1B67D000}"/>
                </a:ext>
              </a:extLst>
            </p:cNvPr>
            <p:cNvSpPr txBox="1"/>
            <p:nvPr/>
          </p:nvSpPr>
          <p:spPr>
            <a:xfrm>
              <a:off x="7895903" y="1917323"/>
              <a:ext cx="3839513" cy="1200329"/>
            </a:xfrm>
            <a:prstGeom prst="rect">
              <a:avLst/>
            </a:prstGeom>
            <a:noFill/>
          </p:spPr>
          <p:txBody>
            <a:bodyPr wrap="none" rtlCol="0">
              <a:spAutoFit/>
            </a:bodyPr>
            <a:lstStyle/>
            <a:p>
              <a:r>
                <a:rPr lang="en-US" dirty="0">
                  <a:solidFill>
                    <a:srgbClr val="0072BD"/>
                  </a:solidFill>
                </a:rPr>
                <a:t>Primary motor cortex (M1)</a:t>
              </a:r>
            </a:p>
            <a:p>
              <a:r>
                <a:rPr lang="en-US" dirty="0">
                  <a:solidFill>
                    <a:srgbClr val="E1781C"/>
                  </a:solidFill>
                </a:rPr>
                <a:t>Rostral ventral premotor cortex (F5)</a:t>
              </a:r>
            </a:p>
            <a:p>
              <a:r>
                <a:rPr lang="en-US" dirty="0">
                  <a:solidFill>
                    <a:srgbClr val="7E2F8E"/>
                  </a:solidFill>
                </a:rPr>
                <a:t>Anterior intraparietal area (AIP)</a:t>
              </a:r>
            </a:p>
          </p:txBody>
        </p:sp>
      </p:grpSp>
    </p:spTree>
    <p:extLst>
      <p:ext uri="{BB962C8B-B14F-4D97-AF65-F5344CB8AC3E}">
        <p14:creationId xmlns:p14="http://schemas.microsoft.com/office/powerpoint/2010/main" val="201596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Objects give rise to numerous grip types</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20</a:t>
            </a:fld>
            <a:endParaRPr lang="de-DE" dirty="0"/>
          </a:p>
        </p:txBody>
      </p:sp>
      <p:sp>
        <p:nvSpPr>
          <p:cNvPr id="7" name="TextBox 6">
            <a:extLst>
              <a:ext uri="{FF2B5EF4-FFF2-40B4-BE49-F238E27FC236}">
                <a16:creationId xmlns:a16="http://schemas.microsoft.com/office/drawing/2014/main" id="{9AE257C2-2BE4-473F-9BAE-56C92D4ACAA3}"/>
              </a:ext>
            </a:extLst>
          </p:cNvPr>
          <p:cNvSpPr txBox="1"/>
          <p:nvPr/>
        </p:nvSpPr>
        <p:spPr>
          <a:xfrm>
            <a:off x="3624810" y="2828835"/>
            <a:ext cx="4942379" cy="1615827"/>
          </a:xfrm>
          <a:prstGeom prst="rect">
            <a:avLst/>
          </a:prstGeom>
          <a:noFill/>
        </p:spPr>
        <p:txBody>
          <a:bodyPr wrap="none" rtlCol="0">
            <a:spAutoFit/>
          </a:bodyPr>
          <a:lstStyle/>
          <a:p>
            <a:r>
              <a:rPr lang="en-US" dirty="0"/>
              <a:t>Object classification on the basis of kinematics</a:t>
            </a:r>
          </a:p>
          <a:p>
            <a:r>
              <a:rPr lang="en-US" dirty="0"/>
              <a:t>For both monkey &amp; man</a:t>
            </a:r>
          </a:p>
          <a:p>
            <a:r>
              <a:rPr lang="en-US" dirty="0"/>
              <a:t>PUT THEM HERE</a:t>
            </a:r>
          </a:p>
          <a:p>
            <a:r>
              <a:rPr lang="en-US" dirty="0"/>
              <a:t>(did this in previous pub)</a:t>
            </a:r>
          </a:p>
        </p:txBody>
      </p:sp>
    </p:spTree>
    <p:extLst>
      <p:ext uri="{BB962C8B-B14F-4D97-AF65-F5344CB8AC3E}">
        <p14:creationId xmlns:p14="http://schemas.microsoft.com/office/powerpoint/2010/main" val="365688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ED26-F5A3-4802-9A70-0303D8CDC543}"/>
              </a:ext>
            </a:extLst>
          </p:cNvPr>
          <p:cNvSpPr>
            <a:spLocks noGrp="1"/>
          </p:cNvSpPr>
          <p:nvPr>
            <p:ph type="title"/>
          </p:nvPr>
        </p:nvSpPr>
        <p:spPr/>
        <p:txBody>
          <a:bodyPr/>
          <a:lstStyle/>
          <a:p>
            <a:r>
              <a:rPr lang="en-US" dirty="0"/>
              <a:t>There are no functional cell type clusters</a:t>
            </a:r>
          </a:p>
        </p:txBody>
      </p:sp>
      <p:sp>
        <p:nvSpPr>
          <p:cNvPr id="4" name="Slide Number Placeholder 3">
            <a:extLst>
              <a:ext uri="{FF2B5EF4-FFF2-40B4-BE49-F238E27FC236}">
                <a16:creationId xmlns:a16="http://schemas.microsoft.com/office/drawing/2014/main" id="{4AB339F5-5791-4493-ACD3-3232D1B5EFC2}"/>
              </a:ext>
            </a:extLst>
          </p:cNvPr>
          <p:cNvSpPr>
            <a:spLocks noGrp="1"/>
          </p:cNvSpPr>
          <p:nvPr>
            <p:ph type="sldNum" sz="quarter" idx="10"/>
          </p:nvPr>
        </p:nvSpPr>
        <p:spPr/>
        <p:txBody>
          <a:bodyPr/>
          <a:lstStyle/>
          <a:p>
            <a:fld id="{2F6078F4-E63E-4AA0-B8D1-966A19A57BCF}" type="slidenum">
              <a:rPr lang="de-DE" smtClean="0"/>
              <a:pPr/>
              <a:t>21</a:t>
            </a:fld>
            <a:endParaRPr lang="de-DE" dirty="0"/>
          </a:p>
        </p:txBody>
      </p:sp>
      <p:pic>
        <p:nvPicPr>
          <p:cNvPr id="6" name="Graphic 5">
            <a:extLst>
              <a:ext uri="{FF2B5EF4-FFF2-40B4-BE49-F238E27FC236}">
                <a16:creationId xmlns:a16="http://schemas.microsoft.com/office/drawing/2014/main" id="{29E81136-AA14-4839-836B-CD5FDF636F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5893" y="1196752"/>
            <a:ext cx="5640214" cy="5502648"/>
          </a:xfrm>
          <a:prstGeom prst="rect">
            <a:avLst/>
          </a:prstGeom>
        </p:spPr>
      </p:pic>
      <p:sp>
        <p:nvSpPr>
          <p:cNvPr id="3" name="TextBox 2">
            <a:extLst>
              <a:ext uri="{FF2B5EF4-FFF2-40B4-BE49-F238E27FC236}">
                <a16:creationId xmlns:a16="http://schemas.microsoft.com/office/drawing/2014/main" id="{DB72F4C5-1084-45B1-A47E-BE307028F116}"/>
              </a:ext>
            </a:extLst>
          </p:cNvPr>
          <p:cNvSpPr txBox="1"/>
          <p:nvPr/>
        </p:nvSpPr>
        <p:spPr>
          <a:xfrm>
            <a:off x="8637825" y="1484784"/>
            <a:ext cx="556563" cy="1200329"/>
          </a:xfrm>
          <a:prstGeom prst="rect">
            <a:avLst/>
          </a:prstGeom>
          <a:noFill/>
        </p:spPr>
        <p:txBody>
          <a:bodyPr wrap="none" rtlCol="0">
            <a:spAutoFit/>
          </a:bodyPr>
          <a:lstStyle/>
          <a:p>
            <a:r>
              <a:rPr lang="en-US" dirty="0">
                <a:solidFill>
                  <a:srgbClr val="0072BD"/>
                </a:solidFill>
              </a:rPr>
              <a:t>M1</a:t>
            </a:r>
          </a:p>
          <a:p>
            <a:r>
              <a:rPr lang="en-US" dirty="0">
                <a:solidFill>
                  <a:srgbClr val="E3821C"/>
                </a:solidFill>
              </a:rPr>
              <a:t>F5</a:t>
            </a:r>
          </a:p>
          <a:p>
            <a:r>
              <a:rPr lang="en-US" dirty="0">
                <a:solidFill>
                  <a:srgbClr val="7E2F8E"/>
                </a:solidFill>
              </a:rPr>
              <a:t>AIP</a:t>
            </a:r>
          </a:p>
        </p:txBody>
      </p:sp>
    </p:spTree>
    <p:extLst>
      <p:ext uri="{BB962C8B-B14F-4D97-AF65-F5344CB8AC3E}">
        <p14:creationId xmlns:p14="http://schemas.microsoft.com/office/powerpoint/2010/main" val="2491867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D194-26D6-4AFA-8857-75C05D7AE4AF}"/>
              </a:ext>
            </a:extLst>
          </p:cNvPr>
          <p:cNvSpPr>
            <a:spLocks noGrp="1"/>
          </p:cNvSpPr>
          <p:nvPr>
            <p:ph type="title"/>
          </p:nvPr>
        </p:nvSpPr>
        <p:spPr/>
        <p:txBody>
          <a:bodyPr/>
          <a:lstStyle/>
          <a:p>
            <a:r>
              <a:rPr lang="en-US" dirty="0"/>
              <a:t>1D shared subspace</a:t>
            </a:r>
          </a:p>
        </p:txBody>
      </p:sp>
      <p:sp>
        <p:nvSpPr>
          <p:cNvPr id="4" name="Slide Number Placeholder 3">
            <a:extLst>
              <a:ext uri="{FF2B5EF4-FFF2-40B4-BE49-F238E27FC236}">
                <a16:creationId xmlns:a16="http://schemas.microsoft.com/office/drawing/2014/main" id="{A326BB8E-8999-4C3E-902E-6F1C75AFEF13}"/>
              </a:ext>
            </a:extLst>
          </p:cNvPr>
          <p:cNvSpPr>
            <a:spLocks noGrp="1"/>
          </p:cNvSpPr>
          <p:nvPr>
            <p:ph type="sldNum" sz="quarter" idx="10"/>
          </p:nvPr>
        </p:nvSpPr>
        <p:spPr/>
        <p:txBody>
          <a:bodyPr/>
          <a:lstStyle/>
          <a:p>
            <a:fld id="{2F6078F4-E63E-4AA0-B8D1-966A19A57BCF}" type="slidenum">
              <a:rPr lang="de-DE" smtClean="0"/>
              <a:pPr/>
              <a:t>22</a:t>
            </a:fld>
            <a:endParaRPr lang="de-DE" dirty="0"/>
          </a:p>
        </p:txBody>
      </p:sp>
      <p:pic>
        <p:nvPicPr>
          <p:cNvPr id="25" name="Graphic 24">
            <a:extLst>
              <a:ext uri="{FF2B5EF4-FFF2-40B4-BE49-F238E27FC236}">
                <a16:creationId xmlns:a16="http://schemas.microsoft.com/office/drawing/2014/main" id="{7798EE93-1962-4E29-AA37-173E66C578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1820" y="1308992"/>
            <a:ext cx="5288359" cy="5288359"/>
          </a:xfrm>
          <a:prstGeom prst="rect">
            <a:avLst/>
          </a:prstGeom>
        </p:spPr>
      </p:pic>
      <p:pic>
        <p:nvPicPr>
          <p:cNvPr id="27" name="Graphic 11">
            <a:extLst>
              <a:ext uri="{FF2B5EF4-FFF2-40B4-BE49-F238E27FC236}">
                <a16:creationId xmlns:a16="http://schemas.microsoft.com/office/drawing/2014/main" id="{77977AE1-1854-46F8-8A47-74A8925E83B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0270" t="7784" b="82703"/>
          <a:stretch/>
        </p:blipFill>
        <p:spPr>
          <a:xfrm>
            <a:off x="6672064" y="1628800"/>
            <a:ext cx="2402431" cy="792088"/>
          </a:xfrm>
          <a:prstGeom prst="rect">
            <a:avLst/>
          </a:prstGeom>
        </p:spPr>
      </p:pic>
    </p:spTree>
    <p:extLst>
      <p:ext uri="{BB962C8B-B14F-4D97-AF65-F5344CB8AC3E}">
        <p14:creationId xmlns:p14="http://schemas.microsoft.com/office/powerpoint/2010/main" val="2759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7D90-CC31-4D47-99E3-78ED6090C4AC}"/>
              </a:ext>
            </a:extLst>
          </p:cNvPr>
          <p:cNvSpPr>
            <a:spLocks noGrp="1"/>
          </p:cNvSpPr>
          <p:nvPr>
            <p:ph type="title"/>
          </p:nvPr>
        </p:nvSpPr>
        <p:spPr/>
        <p:txBody>
          <a:bodyPr/>
          <a:lstStyle/>
          <a:p>
            <a:r>
              <a:rPr lang="en-US" dirty="0"/>
              <a:t>No distinct cluster of "mirror" neurons</a:t>
            </a:r>
          </a:p>
        </p:txBody>
      </p:sp>
      <p:sp>
        <p:nvSpPr>
          <p:cNvPr id="4" name="Slide Number Placeholder 3">
            <a:extLst>
              <a:ext uri="{FF2B5EF4-FFF2-40B4-BE49-F238E27FC236}">
                <a16:creationId xmlns:a16="http://schemas.microsoft.com/office/drawing/2014/main" id="{54B3A703-5485-4794-8B01-9B7A2A4F3847}"/>
              </a:ext>
            </a:extLst>
          </p:cNvPr>
          <p:cNvSpPr>
            <a:spLocks noGrp="1"/>
          </p:cNvSpPr>
          <p:nvPr>
            <p:ph type="sldNum" sz="quarter" idx="10"/>
          </p:nvPr>
        </p:nvSpPr>
        <p:spPr/>
        <p:txBody>
          <a:bodyPr/>
          <a:lstStyle/>
          <a:p>
            <a:fld id="{2F6078F4-E63E-4AA0-B8D1-966A19A57BCF}" type="slidenum">
              <a:rPr lang="de-DE" smtClean="0"/>
              <a:pPr/>
              <a:t>23</a:t>
            </a:fld>
            <a:endParaRPr lang="de-DE" dirty="0"/>
          </a:p>
        </p:txBody>
      </p:sp>
      <p:graphicFrame>
        <p:nvGraphicFramePr>
          <p:cNvPr id="3" name="Table 7">
            <a:extLst>
              <a:ext uri="{FF2B5EF4-FFF2-40B4-BE49-F238E27FC236}">
                <a16:creationId xmlns:a16="http://schemas.microsoft.com/office/drawing/2014/main" id="{D0AB7208-E0B9-4006-87BB-59387B56C471}"/>
              </a:ext>
            </a:extLst>
          </p:cNvPr>
          <p:cNvGraphicFramePr>
            <a:graphicFrameLocks noGrp="1"/>
          </p:cNvGraphicFramePr>
          <p:nvPr>
            <p:extLst>
              <p:ext uri="{D42A27DB-BD31-4B8C-83A1-F6EECF244321}">
                <p14:modId xmlns:p14="http://schemas.microsoft.com/office/powerpoint/2010/main" val="3154447575"/>
              </p:ext>
            </p:extLst>
          </p:nvPr>
        </p:nvGraphicFramePr>
        <p:xfrm>
          <a:off x="2371812" y="1808821"/>
          <a:ext cx="7448376" cy="3240358"/>
        </p:xfrm>
        <a:graphic>
          <a:graphicData uri="http://schemas.openxmlformats.org/drawingml/2006/table">
            <a:tbl>
              <a:tblPr firstRow="1" bandRow="1">
                <a:tableStyleId>{5C22544A-7EE6-4342-B048-85BDC9FD1C3A}</a:tableStyleId>
              </a:tblPr>
              <a:tblGrid>
                <a:gridCol w="2482792">
                  <a:extLst>
                    <a:ext uri="{9D8B030D-6E8A-4147-A177-3AD203B41FA5}">
                      <a16:colId xmlns:a16="http://schemas.microsoft.com/office/drawing/2014/main" val="2724078868"/>
                    </a:ext>
                  </a:extLst>
                </a:gridCol>
                <a:gridCol w="2482792">
                  <a:extLst>
                    <a:ext uri="{9D8B030D-6E8A-4147-A177-3AD203B41FA5}">
                      <a16:colId xmlns:a16="http://schemas.microsoft.com/office/drawing/2014/main" val="3238526878"/>
                    </a:ext>
                  </a:extLst>
                </a:gridCol>
                <a:gridCol w="2482792">
                  <a:extLst>
                    <a:ext uri="{9D8B030D-6E8A-4147-A177-3AD203B41FA5}">
                      <a16:colId xmlns:a16="http://schemas.microsoft.com/office/drawing/2014/main" val="2750487298"/>
                    </a:ext>
                  </a:extLst>
                </a:gridCol>
              </a:tblGrid>
              <a:tr h="640950">
                <a:tc>
                  <a:txBody>
                    <a:bodyPr/>
                    <a:lstStyle/>
                    <a:p>
                      <a:r>
                        <a:rPr lang="en-US" dirty="0"/>
                        <a:t>Session</a:t>
                      </a:r>
                    </a:p>
                  </a:txBody>
                  <a:tcPr/>
                </a:tc>
                <a:tc>
                  <a:txBody>
                    <a:bodyPr/>
                    <a:lstStyle/>
                    <a:p>
                      <a:r>
                        <a:rPr lang="en-US" dirty="0"/>
                        <a:t>Hartigan p</a:t>
                      </a:r>
                    </a:p>
                  </a:txBody>
                  <a:tcPr/>
                </a:tc>
                <a:tc>
                  <a:txBody>
                    <a:bodyPr/>
                    <a:lstStyle/>
                    <a:p>
                      <a:r>
                        <a:rPr lang="en-US" dirty="0"/>
                        <a:t>PAIRS p</a:t>
                      </a:r>
                    </a:p>
                  </a:txBody>
                  <a:tcPr/>
                </a:tc>
                <a:extLst>
                  <a:ext uri="{0D108BD9-81ED-4DB2-BD59-A6C34878D82A}">
                    <a16:rowId xmlns:a16="http://schemas.microsoft.com/office/drawing/2014/main" val="3299090236"/>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8870000"/>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08876828"/>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08036420"/>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67482122"/>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35306369"/>
                  </a:ext>
                </a:extLst>
              </a:tr>
              <a:tr h="371344">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61583596"/>
                  </a:ext>
                </a:extLst>
              </a:tr>
              <a:tr h="371344">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83299308"/>
                  </a:ext>
                </a:extLst>
              </a:tr>
            </a:tbl>
          </a:graphicData>
        </a:graphic>
      </p:graphicFrame>
    </p:spTree>
    <p:extLst>
      <p:ext uri="{BB962C8B-B14F-4D97-AF65-F5344CB8AC3E}">
        <p14:creationId xmlns:p14="http://schemas.microsoft.com/office/powerpoint/2010/main" val="35517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E1D6-9981-4F03-A6A0-771A14EF5E87}"/>
              </a:ext>
            </a:extLst>
          </p:cNvPr>
          <p:cNvSpPr>
            <a:spLocks noGrp="1"/>
          </p:cNvSpPr>
          <p:nvPr>
            <p:ph type="title"/>
          </p:nvPr>
        </p:nvSpPr>
        <p:spPr/>
        <p:txBody>
          <a:bodyPr/>
          <a:lstStyle/>
          <a:p>
            <a:r>
              <a:rPr lang="en-US" dirty="0"/>
              <a:t>Movement and visual-preparatory signals inconveniently overlap in time</a:t>
            </a:r>
          </a:p>
        </p:txBody>
      </p:sp>
      <p:sp>
        <p:nvSpPr>
          <p:cNvPr id="4" name="Slide Number Placeholder 3">
            <a:extLst>
              <a:ext uri="{FF2B5EF4-FFF2-40B4-BE49-F238E27FC236}">
                <a16:creationId xmlns:a16="http://schemas.microsoft.com/office/drawing/2014/main" id="{1DE30DE5-D74D-4B51-910E-CC33151C26B4}"/>
              </a:ext>
            </a:extLst>
          </p:cNvPr>
          <p:cNvSpPr>
            <a:spLocks noGrp="1"/>
          </p:cNvSpPr>
          <p:nvPr>
            <p:ph type="sldNum" sz="quarter" idx="10"/>
          </p:nvPr>
        </p:nvSpPr>
        <p:spPr/>
        <p:txBody>
          <a:bodyPr/>
          <a:lstStyle/>
          <a:p>
            <a:fld id="{2F6078F4-E63E-4AA0-B8D1-966A19A57BCF}" type="slidenum">
              <a:rPr lang="de-DE" smtClean="0"/>
              <a:pPr/>
              <a:t>24</a:t>
            </a:fld>
            <a:endParaRPr lang="de-DE" dirty="0"/>
          </a:p>
        </p:txBody>
      </p:sp>
      <p:pic>
        <p:nvPicPr>
          <p:cNvPr id="6" name="Graphic 5">
            <a:extLst>
              <a:ext uri="{FF2B5EF4-FFF2-40B4-BE49-F238E27FC236}">
                <a16:creationId xmlns:a16="http://schemas.microsoft.com/office/drawing/2014/main" id="{B787C84F-7EAB-44CC-809F-07818D4BE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344" y="2420888"/>
            <a:ext cx="5904656" cy="2952328"/>
          </a:xfrm>
          <a:prstGeom prst="rect">
            <a:avLst/>
          </a:prstGeom>
        </p:spPr>
      </p:pic>
      <p:pic>
        <p:nvPicPr>
          <p:cNvPr id="8" name="Graphic 7">
            <a:extLst>
              <a:ext uri="{FF2B5EF4-FFF2-40B4-BE49-F238E27FC236}">
                <a16:creationId xmlns:a16="http://schemas.microsoft.com/office/drawing/2014/main" id="{DC8C8B7B-2DC1-4303-874F-CADD4E0438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2420888"/>
            <a:ext cx="5904656" cy="2952328"/>
          </a:xfrm>
          <a:prstGeom prst="rect">
            <a:avLst/>
          </a:prstGeom>
        </p:spPr>
      </p:pic>
      <p:sp>
        <p:nvSpPr>
          <p:cNvPr id="3" name="Rectangle 2">
            <a:extLst>
              <a:ext uri="{FF2B5EF4-FFF2-40B4-BE49-F238E27FC236}">
                <a16:creationId xmlns:a16="http://schemas.microsoft.com/office/drawing/2014/main" id="{A66FADA5-177B-4D74-8104-ADA6F2999A95}"/>
              </a:ext>
            </a:extLst>
          </p:cNvPr>
          <p:cNvSpPr/>
          <p:nvPr/>
        </p:nvSpPr>
        <p:spPr bwMode="auto">
          <a:xfrm>
            <a:off x="4655840" y="2564904"/>
            <a:ext cx="936104" cy="360040"/>
          </a:xfrm>
          <a:prstGeom prst="rect">
            <a:avLst/>
          </a:prstGeom>
          <a:solidFill>
            <a:schemeClr val="bg1"/>
          </a:solidFill>
          <a:ln w="31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dirty="0">
              <a:ln>
                <a:noFill/>
              </a:ln>
              <a:solidFill>
                <a:srgbClr val="4D4D4D"/>
              </a:solidFill>
              <a:effectLst/>
              <a:latin typeface="Arial" charset="0"/>
            </a:endParaRPr>
          </a:p>
        </p:txBody>
      </p:sp>
      <p:sp>
        <p:nvSpPr>
          <p:cNvPr id="7" name="Rectangle 6">
            <a:extLst>
              <a:ext uri="{FF2B5EF4-FFF2-40B4-BE49-F238E27FC236}">
                <a16:creationId xmlns:a16="http://schemas.microsoft.com/office/drawing/2014/main" id="{ECD5F63B-F9C3-4A48-B471-3102BA2735BF}"/>
              </a:ext>
            </a:extLst>
          </p:cNvPr>
          <p:cNvSpPr/>
          <p:nvPr/>
        </p:nvSpPr>
        <p:spPr bwMode="auto">
          <a:xfrm>
            <a:off x="10361240" y="2581548"/>
            <a:ext cx="936104" cy="360040"/>
          </a:xfrm>
          <a:prstGeom prst="rect">
            <a:avLst/>
          </a:prstGeom>
          <a:solidFill>
            <a:schemeClr val="bg1"/>
          </a:solidFill>
          <a:ln w="31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5" name="TextBox 4">
            <a:extLst>
              <a:ext uri="{FF2B5EF4-FFF2-40B4-BE49-F238E27FC236}">
                <a16:creationId xmlns:a16="http://schemas.microsoft.com/office/drawing/2014/main" id="{2934EF7A-24D1-4D4E-A52E-ECBFF90144D8}"/>
              </a:ext>
            </a:extLst>
          </p:cNvPr>
          <p:cNvSpPr txBox="1"/>
          <p:nvPr/>
        </p:nvSpPr>
        <p:spPr>
          <a:xfrm>
            <a:off x="5065678" y="1981383"/>
            <a:ext cx="1052532" cy="1200329"/>
          </a:xfrm>
          <a:prstGeom prst="rect">
            <a:avLst/>
          </a:prstGeom>
          <a:noFill/>
        </p:spPr>
        <p:txBody>
          <a:bodyPr wrap="none" rtlCol="0">
            <a:spAutoFit/>
          </a:bodyPr>
          <a:lstStyle/>
          <a:p>
            <a:r>
              <a:rPr lang="en-US" dirty="0">
                <a:solidFill>
                  <a:srgbClr val="0072BD"/>
                </a:solidFill>
              </a:rPr>
              <a:t>Three</a:t>
            </a:r>
          </a:p>
          <a:p>
            <a:r>
              <a:rPr lang="en-US" dirty="0">
                <a:solidFill>
                  <a:srgbClr val="DA5319"/>
                </a:solidFill>
              </a:rPr>
              <a:t>Different</a:t>
            </a:r>
          </a:p>
          <a:p>
            <a:r>
              <a:rPr lang="en-US" dirty="0">
                <a:solidFill>
                  <a:srgbClr val="EEB120"/>
                </a:solidFill>
              </a:rPr>
              <a:t>Objects</a:t>
            </a:r>
          </a:p>
        </p:txBody>
      </p:sp>
    </p:spTree>
    <p:extLst>
      <p:ext uri="{BB962C8B-B14F-4D97-AF65-F5344CB8AC3E}">
        <p14:creationId xmlns:p14="http://schemas.microsoft.com/office/powerpoint/2010/main" val="146158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E1D6-9981-4F03-A6A0-771A14EF5E87}"/>
              </a:ext>
            </a:extLst>
          </p:cNvPr>
          <p:cNvSpPr>
            <a:spLocks noGrp="1"/>
          </p:cNvSpPr>
          <p:nvPr>
            <p:ph type="title"/>
          </p:nvPr>
        </p:nvSpPr>
        <p:spPr/>
        <p:txBody>
          <a:bodyPr/>
          <a:lstStyle/>
          <a:p>
            <a:r>
              <a:rPr lang="en-US" dirty="0"/>
              <a:t>Movement and visual-preparatory activity can be </a:t>
            </a:r>
            <a:r>
              <a:rPr lang="en-US" dirty="0" err="1"/>
              <a:t>orthogonalized</a:t>
            </a:r>
            <a:endParaRPr lang="en-US" dirty="0"/>
          </a:p>
        </p:txBody>
      </p:sp>
      <p:sp>
        <p:nvSpPr>
          <p:cNvPr id="4" name="Slide Number Placeholder 3">
            <a:extLst>
              <a:ext uri="{FF2B5EF4-FFF2-40B4-BE49-F238E27FC236}">
                <a16:creationId xmlns:a16="http://schemas.microsoft.com/office/drawing/2014/main" id="{1DE30DE5-D74D-4B51-910E-CC33151C26B4}"/>
              </a:ext>
            </a:extLst>
          </p:cNvPr>
          <p:cNvSpPr>
            <a:spLocks noGrp="1"/>
          </p:cNvSpPr>
          <p:nvPr>
            <p:ph type="sldNum" sz="quarter" idx="10"/>
          </p:nvPr>
        </p:nvSpPr>
        <p:spPr/>
        <p:txBody>
          <a:bodyPr/>
          <a:lstStyle/>
          <a:p>
            <a:fld id="{2F6078F4-E63E-4AA0-B8D1-966A19A57BCF}" type="slidenum">
              <a:rPr lang="de-DE" smtClean="0"/>
              <a:pPr/>
              <a:t>25</a:t>
            </a:fld>
            <a:endParaRPr lang="de-DE" dirty="0"/>
          </a:p>
        </p:txBody>
      </p:sp>
      <p:pic>
        <p:nvPicPr>
          <p:cNvPr id="8" name="Graphic 7">
            <a:extLst>
              <a:ext uri="{FF2B5EF4-FFF2-40B4-BE49-F238E27FC236}">
                <a16:creationId xmlns:a16="http://schemas.microsoft.com/office/drawing/2014/main" id="{AB6DBCF8-9FF5-4759-9931-6C5BA4A426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6131" y="1268760"/>
            <a:ext cx="7776864" cy="4666118"/>
          </a:xfrm>
          <a:prstGeom prst="rect">
            <a:avLst/>
          </a:prstGeom>
        </p:spPr>
      </p:pic>
      <p:grpSp>
        <p:nvGrpSpPr>
          <p:cNvPr id="7" name="Group 6"/>
          <p:cNvGrpSpPr/>
          <p:nvPr/>
        </p:nvGrpSpPr>
        <p:grpSpPr>
          <a:xfrm>
            <a:off x="9360000" y="4824000"/>
            <a:ext cx="680370" cy="540061"/>
            <a:chOff x="9327223" y="4869160"/>
            <a:chExt cx="680370" cy="540061"/>
          </a:xfrm>
        </p:grpSpPr>
        <p:pic>
          <p:nvPicPr>
            <p:cNvPr id="5" name="Graphic 11" descr="Protecting hand">
              <a:extLst>
                <a:ext uri="{FF2B5EF4-FFF2-40B4-BE49-F238E27FC236}">
                  <a16:creationId xmlns:a16="http://schemas.microsoft.com/office/drawing/2014/main" id="{34D0154D-FD3F-4E3D-A70D-B9A8573F75D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7552" y="4869160"/>
              <a:ext cx="360041" cy="360041"/>
            </a:xfrm>
            <a:prstGeom prst="rect">
              <a:avLst/>
            </a:prstGeom>
          </p:spPr>
        </p:pic>
        <p:pic>
          <p:nvPicPr>
            <p:cNvPr id="6" name="Graphic 12" descr="Eye">
              <a:extLst>
                <a:ext uri="{FF2B5EF4-FFF2-40B4-BE49-F238E27FC236}">
                  <a16:creationId xmlns:a16="http://schemas.microsoft.com/office/drawing/2014/main" id="{8A0275D0-562B-41B2-BC6B-9323A97152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47552" y="5049180"/>
              <a:ext cx="360041" cy="360041"/>
            </a:xfrm>
            <a:prstGeom prst="rect">
              <a:avLst/>
            </a:prstGeom>
          </p:spPr>
        </p:pic>
        <p:sp>
          <p:nvSpPr>
            <p:cNvPr id="9" name="Title 1">
              <a:extLst>
                <a:ext uri="{FF2B5EF4-FFF2-40B4-BE49-F238E27FC236}">
                  <a16:creationId xmlns:a16="http://schemas.microsoft.com/office/drawing/2014/main" id="{FC6DE1D6-9981-4F03-A6A0-771A14EF5E87}"/>
                </a:ext>
              </a:extLst>
            </p:cNvPr>
            <p:cNvSpPr txBox="1">
              <a:spLocks/>
            </p:cNvSpPr>
            <p:nvPr/>
          </p:nvSpPr>
          <p:spPr bwMode="auto">
            <a:xfrm>
              <a:off x="9327223" y="4940415"/>
              <a:ext cx="513193" cy="394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a:lstStyle>
            <a:p>
              <a:pPr>
                <a:buClrTx/>
                <a:buFontTx/>
              </a:pPr>
              <a:r>
                <a:rPr lang="en-US" sz="1000" kern="0" dirty="0">
                  <a:latin typeface="+mn-lt"/>
                </a:rPr>
                <a:t>Exe</a:t>
              </a:r>
            </a:p>
            <a:p>
              <a:pPr>
                <a:buClrTx/>
                <a:buFontTx/>
              </a:pPr>
              <a:r>
                <a:rPr lang="en-US" sz="1000" kern="0" dirty="0" err="1">
                  <a:latin typeface="+mn-lt"/>
                </a:rPr>
                <a:t>Obs</a:t>
              </a:r>
              <a:endParaRPr lang="en-US" sz="1000" kern="0" dirty="0">
                <a:latin typeface="+mn-lt"/>
              </a:endParaRPr>
            </a:p>
          </p:txBody>
        </p:sp>
      </p:grpSp>
    </p:spTree>
    <p:extLst>
      <p:ext uri="{BB962C8B-B14F-4D97-AF65-F5344CB8AC3E}">
        <p14:creationId xmlns:p14="http://schemas.microsoft.com/office/powerpoint/2010/main" val="292866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E1D6-9981-4F03-A6A0-771A14EF5E87}"/>
              </a:ext>
            </a:extLst>
          </p:cNvPr>
          <p:cNvSpPr>
            <a:spLocks noGrp="1"/>
          </p:cNvSpPr>
          <p:nvPr>
            <p:ph type="title"/>
          </p:nvPr>
        </p:nvSpPr>
        <p:spPr/>
        <p:txBody>
          <a:bodyPr/>
          <a:lstStyle/>
          <a:p>
            <a:r>
              <a:rPr lang="en-US" dirty="0"/>
              <a:t>Movement and visual-preparatory activity can be </a:t>
            </a:r>
            <a:r>
              <a:rPr lang="en-US" dirty="0" err="1"/>
              <a:t>orthogonalized</a:t>
            </a:r>
            <a:endParaRPr lang="en-US" dirty="0"/>
          </a:p>
        </p:txBody>
      </p:sp>
      <p:sp>
        <p:nvSpPr>
          <p:cNvPr id="4" name="Slide Number Placeholder 3">
            <a:extLst>
              <a:ext uri="{FF2B5EF4-FFF2-40B4-BE49-F238E27FC236}">
                <a16:creationId xmlns:a16="http://schemas.microsoft.com/office/drawing/2014/main" id="{1DE30DE5-D74D-4B51-910E-CC33151C26B4}"/>
              </a:ext>
            </a:extLst>
          </p:cNvPr>
          <p:cNvSpPr>
            <a:spLocks noGrp="1"/>
          </p:cNvSpPr>
          <p:nvPr>
            <p:ph type="sldNum" sz="quarter" idx="10"/>
          </p:nvPr>
        </p:nvSpPr>
        <p:spPr/>
        <p:txBody>
          <a:bodyPr/>
          <a:lstStyle/>
          <a:p>
            <a:fld id="{2F6078F4-E63E-4AA0-B8D1-966A19A57BCF}" type="slidenum">
              <a:rPr lang="de-DE" smtClean="0"/>
              <a:pPr/>
              <a:t>26</a:t>
            </a:fld>
            <a:endParaRPr lang="de-DE" dirty="0"/>
          </a:p>
        </p:txBody>
      </p:sp>
      <p:pic>
        <p:nvPicPr>
          <p:cNvPr id="8" name="Graphic 7">
            <a:extLst>
              <a:ext uri="{FF2B5EF4-FFF2-40B4-BE49-F238E27FC236}">
                <a16:creationId xmlns:a16="http://schemas.microsoft.com/office/drawing/2014/main" id="{AB6DBCF8-9FF5-4759-9931-6C5BA4A426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6131" y="1268760"/>
            <a:ext cx="7776864" cy="4666118"/>
          </a:xfrm>
          <a:prstGeom prst="rect">
            <a:avLst/>
          </a:prstGeom>
        </p:spPr>
      </p:pic>
      <p:sp>
        <p:nvSpPr>
          <p:cNvPr id="12" name="Oval 11">
            <a:extLst>
              <a:ext uri="{FF2B5EF4-FFF2-40B4-BE49-F238E27FC236}">
                <a16:creationId xmlns:a16="http://schemas.microsoft.com/office/drawing/2014/main" id="{1345D02C-BDFC-454A-8DE5-D7B4DD434EEE}"/>
              </a:ext>
            </a:extLst>
          </p:cNvPr>
          <p:cNvSpPr/>
          <p:nvPr/>
        </p:nvSpPr>
        <p:spPr bwMode="auto">
          <a:xfrm>
            <a:off x="3215680" y="3337153"/>
            <a:ext cx="648072" cy="288032"/>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 name="Oval 5">
            <a:extLst>
              <a:ext uri="{FF2B5EF4-FFF2-40B4-BE49-F238E27FC236}">
                <a16:creationId xmlns:a16="http://schemas.microsoft.com/office/drawing/2014/main" id="{D10F1490-CE24-436B-97D4-3FE8F49430EC}"/>
              </a:ext>
            </a:extLst>
          </p:cNvPr>
          <p:cNvSpPr/>
          <p:nvPr/>
        </p:nvSpPr>
        <p:spPr bwMode="auto">
          <a:xfrm>
            <a:off x="7608168" y="3363818"/>
            <a:ext cx="648072" cy="288032"/>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7" name="Oval 6">
            <a:extLst>
              <a:ext uri="{FF2B5EF4-FFF2-40B4-BE49-F238E27FC236}">
                <a16:creationId xmlns:a16="http://schemas.microsoft.com/office/drawing/2014/main" id="{681D4A2B-B74C-41A7-8262-DD9E5D9C84AD}"/>
              </a:ext>
            </a:extLst>
          </p:cNvPr>
          <p:cNvSpPr/>
          <p:nvPr/>
        </p:nvSpPr>
        <p:spPr bwMode="auto">
          <a:xfrm>
            <a:off x="3287688" y="4491999"/>
            <a:ext cx="648072" cy="288032"/>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9" name="Oval 8">
            <a:extLst>
              <a:ext uri="{FF2B5EF4-FFF2-40B4-BE49-F238E27FC236}">
                <a16:creationId xmlns:a16="http://schemas.microsoft.com/office/drawing/2014/main" id="{7C1BECFE-B1F3-406C-8185-092502428A29}"/>
              </a:ext>
            </a:extLst>
          </p:cNvPr>
          <p:cNvSpPr/>
          <p:nvPr/>
        </p:nvSpPr>
        <p:spPr bwMode="auto">
          <a:xfrm>
            <a:off x="7638678" y="4505332"/>
            <a:ext cx="648072" cy="288032"/>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nvGrpSpPr>
          <p:cNvPr id="10" name="Group 9"/>
          <p:cNvGrpSpPr/>
          <p:nvPr/>
        </p:nvGrpSpPr>
        <p:grpSpPr>
          <a:xfrm>
            <a:off x="9360000" y="4824000"/>
            <a:ext cx="680370" cy="540061"/>
            <a:chOff x="9327223" y="4869160"/>
            <a:chExt cx="680370" cy="540061"/>
          </a:xfrm>
        </p:grpSpPr>
        <p:pic>
          <p:nvPicPr>
            <p:cNvPr id="11" name="Graphic 11" descr="Protecting hand">
              <a:extLst>
                <a:ext uri="{FF2B5EF4-FFF2-40B4-BE49-F238E27FC236}">
                  <a16:creationId xmlns:a16="http://schemas.microsoft.com/office/drawing/2014/main" id="{34D0154D-FD3F-4E3D-A70D-B9A8573F75D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7552" y="4869160"/>
              <a:ext cx="360041" cy="360041"/>
            </a:xfrm>
            <a:prstGeom prst="rect">
              <a:avLst/>
            </a:prstGeom>
          </p:spPr>
        </p:pic>
        <p:pic>
          <p:nvPicPr>
            <p:cNvPr id="13" name="Graphic 12" descr="Eye">
              <a:extLst>
                <a:ext uri="{FF2B5EF4-FFF2-40B4-BE49-F238E27FC236}">
                  <a16:creationId xmlns:a16="http://schemas.microsoft.com/office/drawing/2014/main" id="{8A0275D0-562B-41B2-BC6B-9323A97152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47552" y="5049180"/>
              <a:ext cx="360041" cy="360041"/>
            </a:xfrm>
            <a:prstGeom prst="rect">
              <a:avLst/>
            </a:prstGeom>
          </p:spPr>
        </p:pic>
        <p:sp>
          <p:nvSpPr>
            <p:cNvPr id="14" name="Title 1">
              <a:extLst>
                <a:ext uri="{FF2B5EF4-FFF2-40B4-BE49-F238E27FC236}">
                  <a16:creationId xmlns:a16="http://schemas.microsoft.com/office/drawing/2014/main" id="{FC6DE1D6-9981-4F03-A6A0-771A14EF5E87}"/>
                </a:ext>
              </a:extLst>
            </p:cNvPr>
            <p:cNvSpPr txBox="1">
              <a:spLocks/>
            </p:cNvSpPr>
            <p:nvPr/>
          </p:nvSpPr>
          <p:spPr bwMode="auto">
            <a:xfrm>
              <a:off x="9327223" y="4940415"/>
              <a:ext cx="513193" cy="394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a:lstStyle>
            <a:p>
              <a:pPr>
                <a:buClrTx/>
                <a:buFontTx/>
              </a:pPr>
              <a:r>
                <a:rPr lang="en-US" sz="1000" kern="0" dirty="0">
                  <a:latin typeface="+mn-lt"/>
                </a:rPr>
                <a:t>Exe</a:t>
              </a:r>
            </a:p>
            <a:p>
              <a:pPr>
                <a:buClrTx/>
                <a:buFontTx/>
              </a:pPr>
              <a:r>
                <a:rPr lang="en-US" sz="1000" kern="0" dirty="0" err="1">
                  <a:latin typeface="+mn-lt"/>
                </a:rPr>
                <a:t>Obs</a:t>
              </a:r>
              <a:endParaRPr lang="en-US" sz="1000" kern="0" dirty="0">
                <a:latin typeface="+mn-lt"/>
              </a:endParaRPr>
            </a:p>
          </p:txBody>
        </p:sp>
      </p:grpSp>
    </p:spTree>
    <p:extLst>
      <p:ext uri="{BB962C8B-B14F-4D97-AF65-F5344CB8AC3E}">
        <p14:creationId xmlns:p14="http://schemas.microsoft.com/office/powerpoint/2010/main" val="422143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736-18A8-4883-8C69-9B5C5DAF5700}"/>
              </a:ext>
            </a:extLst>
          </p:cNvPr>
          <p:cNvSpPr>
            <a:spLocks noGrp="1"/>
          </p:cNvSpPr>
          <p:nvPr>
            <p:ph type="title"/>
          </p:nvPr>
        </p:nvSpPr>
        <p:spPr/>
        <p:txBody>
          <a:bodyPr/>
          <a:lstStyle/>
          <a:p>
            <a:r>
              <a:rPr lang="en-US" dirty="0"/>
              <a:t>VGG vs MGG, classification</a:t>
            </a:r>
          </a:p>
        </p:txBody>
      </p:sp>
      <p:sp>
        <p:nvSpPr>
          <p:cNvPr id="4" name="Slide Number Placeholder 3">
            <a:extLst>
              <a:ext uri="{FF2B5EF4-FFF2-40B4-BE49-F238E27FC236}">
                <a16:creationId xmlns:a16="http://schemas.microsoft.com/office/drawing/2014/main" id="{C4BAF867-1578-4C84-AD95-0E7A480908B3}"/>
              </a:ext>
            </a:extLst>
          </p:cNvPr>
          <p:cNvSpPr>
            <a:spLocks noGrp="1"/>
          </p:cNvSpPr>
          <p:nvPr>
            <p:ph type="sldNum" sz="quarter" idx="10"/>
          </p:nvPr>
        </p:nvSpPr>
        <p:spPr/>
        <p:txBody>
          <a:bodyPr/>
          <a:lstStyle/>
          <a:p>
            <a:fld id="{2F6078F4-E63E-4AA0-B8D1-966A19A57BCF}" type="slidenum">
              <a:rPr lang="de-DE" smtClean="0"/>
              <a:pPr/>
              <a:t>27</a:t>
            </a:fld>
            <a:endParaRPr lang="de-DE" dirty="0"/>
          </a:p>
        </p:txBody>
      </p:sp>
      <p:pic>
        <p:nvPicPr>
          <p:cNvPr id="10" name="Picture 9" descr="Chart&#10;&#10;Description automatically generated">
            <a:extLst>
              <a:ext uri="{FF2B5EF4-FFF2-40B4-BE49-F238E27FC236}">
                <a16:creationId xmlns:a16="http://schemas.microsoft.com/office/drawing/2014/main" id="{7F8E8A50-A58E-4536-9523-79337BD4C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7795" y="1196479"/>
            <a:ext cx="7315200" cy="5486400"/>
          </a:xfrm>
          <a:prstGeom prst="rect">
            <a:avLst/>
          </a:prstGeom>
        </p:spPr>
      </p:pic>
    </p:spTree>
    <p:extLst>
      <p:ext uri="{BB962C8B-B14F-4D97-AF65-F5344CB8AC3E}">
        <p14:creationId xmlns:p14="http://schemas.microsoft.com/office/powerpoint/2010/main" val="2049360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736-18A8-4883-8C69-9B5C5DAF5700}"/>
              </a:ext>
            </a:extLst>
          </p:cNvPr>
          <p:cNvSpPr>
            <a:spLocks noGrp="1"/>
          </p:cNvSpPr>
          <p:nvPr>
            <p:ph type="title"/>
          </p:nvPr>
        </p:nvSpPr>
        <p:spPr/>
        <p:txBody>
          <a:bodyPr/>
          <a:lstStyle/>
          <a:p>
            <a:r>
              <a:rPr lang="en-US" dirty="0"/>
              <a:t>VGG vs MGG, classification</a:t>
            </a:r>
          </a:p>
        </p:txBody>
      </p:sp>
      <p:sp>
        <p:nvSpPr>
          <p:cNvPr id="4" name="Slide Number Placeholder 3">
            <a:extLst>
              <a:ext uri="{FF2B5EF4-FFF2-40B4-BE49-F238E27FC236}">
                <a16:creationId xmlns:a16="http://schemas.microsoft.com/office/drawing/2014/main" id="{C4BAF867-1578-4C84-AD95-0E7A480908B3}"/>
              </a:ext>
            </a:extLst>
          </p:cNvPr>
          <p:cNvSpPr>
            <a:spLocks noGrp="1"/>
          </p:cNvSpPr>
          <p:nvPr>
            <p:ph type="sldNum" sz="quarter" idx="10"/>
          </p:nvPr>
        </p:nvSpPr>
        <p:spPr/>
        <p:txBody>
          <a:bodyPr/>
          <a:lstStyle/>
          <a:p>
            <a:fld id="{2F6078F4-E63E-4AA0-B8D1-966A19A57BCF}" type="slidenum">
              <a:rPr lang="de-DE" smtClean="0"/>
              <a:pPr/>
              <a:t>28</a:t>
            </a:fld>
            <a:endParaRPr lang="de-DE" dirty="0"/>
          </a:p>
        </p:txBody>
      </p:sp>
      <p:pic>
        <p:nvPicPr>
          <p:cNvPr id="5" name="Picture 4">
            <a:extLst>
              <a:ext uri="{FF2B5EF4-FFF2-40B4-BE49-F238E27FC236}">
                <a16:creationId xmlns:a16="http://schemas.microsoft.com/office/drawing/2014/main" id="{3436A37B-BB13-4D3B-A934-739CE13249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07795" y="1196479"/>
            <a:ext cx="7315200" cy="5486400"/>
          </a:xfrm>
          <a:prstGeom prst="rect">
            <a:avLst/>
          </a:prstGeom>
        </p:spPr>
      </p:pic>
    </p:spTree>
    <p:extLst>
      <p:ext uri="{BB962C8B-B14F-4D97-AF65-F5344CB8AC3E}">
        <p14:creationId xmlns:p14="http://schemas.microsoft.com/office/powerpoint/2010/main" val="337364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736-18A8-4883-8C69-9B5C5DAF5700}"/>
              </a:ext>
            </a:extLst>
          </p:cNvPr>
          <p:cNvSpPr>
            <a:spLocks noGrp="1"/>
          </p:cNvSpPr>
          <p:nvPr>
            <p:ph type="title"/>
          </p:nvPr>
        </p:nvSpPr>
        <p:spPr/>
        <p:txBody>
          <a:bodyPr/>
          <a:lstStyle/>
          <a:p>
            <a:r>
              <a:rPr lang="en-US" dirty="0"/>
              <a:t>VGG vs MGG, classification</a:t>
            </a:r>
          </a:p>
        </p:txBody>
      </p:sp>
      <p:sp>
        <p:nvSpPr>
          <p:cNvPr id="4" name="Slide Number Placeholder 3">
            <a:extLst>
              <a:ext uri="{FF2B5EF4-FFF2-40B4-BE49-F238E27FC236}">
                <a16:creationId xmlns:a16="http://schemas.microsoft.com/office/drawing/2014/main" id="{C4BAF867-1578-4C84-AD95-0E7A480908B3}"/>
              </a:ext>
            </a:extLst>
          </p:cNvPr>
          <p:cNvSpPr>
            <a:spLocks noGrp="1"/>
          </p:cNvSpPr>
          <p:nvPr>
            <p:ph type="sldNum" sz="quarter" idx="10"/>
          </p:nvPr>
        </p:nvSpPr>
        <p:spPr/>
        <p:txBody>
          <a:bodyPr/>
          <a:lstStyle/>
          <a:p>
            <a:fld id="{2F6078F4-E63E-4AA0-B8D1-966A19A57BCF}" type="slidenum">
              <a:rPr lang="de-DE" smtClean="0"/>
              <a:pPr/>
              <a:t>29</a:t>
            </a:fld>
            <a:endParaRPr lang="de-DE" dirty="0"/>
          </a:p>
        </p:txBody>
      </p:sp>
      <p:pic>
        <p:nvPicPr>
          <p:cNvPr id="5" name="Picture 4">
            <a:extLst>
              <a:ext uri="{FF2B5EF4-FFF2-40B4-BE49-F238E27FC236}">
                <a16:creationId xmlns:a16="http://schemas.microsoft.com/office/drawing/2014/main" id="{198727AE-4684-4045-BCB0-D07E28CC7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07795" y="1196479"/>
            <a:ext cx="7315200" cy="5486400"/>
          </a:xfrm>
          <a:prstGeom prst="rect">
            <a:avLst/>
          </a:prstGeom>
        </p:spPr>
      </p:pic>
    </p:spTree>
    <p:extLst>
      <p:ext uri="{BB962C8B-B14F-4D97-AF65-F5344CB8AC3E}">
        <p14:creationId xmlns:p14="http://schemas.microsoft.com/office/powerpoint/2010/main" val="387242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The frontoparietal grasping network is highly interconnected and mediates grasping behavior</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3</a:t>
            </a:fld>
            <a:endParaRPr lang="de-DE" dirty="0"/>
          </a:p>
        </p:txBody>
      </p:sp>
      <p:grpSp>
        <p:nvGrpSpPr>
          <p:cNvPr id="6" name="Group 5">
            <a:extLst>
              <a:ext uri="{FF2B5EF4-FFF2-40B4-BE49-F238E27FC236}">
                <a16:creationId xmlns:a16="http://schemas.microsoft.com/office/drawing/2014/main" id="{2A930FC9-7F52-480A-A9E7-534670166E22}"/>
              </a:ext>
            </a:extLst>
          </p:cNvPr>
          <p:cNvGrpSpPr/>
          <p:nvPr/>
        </p:nvGrpSpPr>
        <p:grpSpPr>
          <a:xfrm>
            <a:off x="1116052" y="2060848"/>
            <a:ext cx="9959896" cy="3815932"/>
            <a:chOff x="1775520" y="1917323"/>
            <a:chExt cx="9959896" cy="3815932"/>
          </a:xfrm>
        </p:grpSpPr>
        <p:pic>
          <p:nvPicPr>
            <p:cNvPr id="5" name="Picture 4" descr="Diagram&#10;&#10;Description automatically generated">
              <a:extLst>
                <a:ext uri="{FF2B5EF4-FFF2-40B4-BE49-F238E27FC236}">
                  <a16:creationId xmlns:a16="http://schemas.microsoft.com/office/drawing/2014/main" id="{20E63C08-4CB4-42A9-A1CE-2556B8F420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917323"/>
              <a:ext cx="6120383" cy="3815932"/>
            </a:xfrm>
            <a:prstGeom prst="rect">
              <a:avLst/>
            </a:prstGeom>
          </p:spPr>
        </p:pic>
        <p:sp>
          <p:nvSpPr>
            <p:cNvPr id="3" name="TextBox 2">
              <a:extLst>
                <a:ext uri="{FF2B5EF4-FFF2-40B4-BE49-F238E27FC236}">
                  <a16:creationId xmlns:a16="http://schemas.microsoft.com/office/drawing/2014/main" id="{C05A031B-B29C-4B78-9008-410C1B67D000}"/>
                </a:ext>
              </a:extLst>
            </p:cNvPr>
            <p:cNvSpPr txBox="1"/>
            <p:nvPr/>
          </p:nvSpPr>
          <p:spPr>
            <a:xfrm>
              <a:off x="7895903" y="1917323"/>
              <a:ext cx="3839513" cy="1200329"/>
            </a:xfrm>
            <a:prstGeom prst="rect">
              <a:avLst/>
            </a:prstGeom>
            <a:noFill/>
          </p:spPr>
          <p:txBody>
            <a:bodyPr wrap="none" rtlCol="0">
              <a:spAutoFit/>
            </a:bodyPr>
            <a:lstStyle/>
            <a:p>
              <a:r>
                <a:rPr lang="en-US" dirty="0">
                  <a:solidFill>
                    <a:srgbClr val="0072BD"/>
                  </a:solidFill>
                </a:rPr>
                <a:t>Primary motor cortex (M1)</a:t>
              </a:r>
            </a:p>
            <a:p>
              <a:r>
                <a:rPr lang="en-US" dirty="0">
                  <a:solidFill>
                    <a:srgbClr val="E1781C"/>
                  </a:solidFill>
                </a:rPr>
                <a:t>Rostral ventral premotor cortex (F5)</a:t>
              </a:r>
            </a:p>
            <a:p>
              <a:r>
                <a:rPr lang="en-US" dirty="0">
                  <a:solidFill>
                    <a:srgbClr val="7E2F8E"/>
                  </a:solidFill>
                </a:rPr>
                <a:t>Anterior intraparietal area (AIP)</a:t>
              </a:r>
            </a:p>
          </p:txBody>
        </p:sp>
      </p:grpSp>
      <p:cxnSp>
        <p:nvCxnSpPr>
          <p:cNvPr id="8" name="Straight Arrow Connector 7">
            <a:extLst>
              <a:ext uri="{FF2B5EF4-FFF2-40B4-BE49-F238E27FC236}">
                <a16:creationId xmlns:a16="http://schemas.microsoft.com/office/drawing/2014/main" id="{4B86A699-CD10-4D7B-B7B7-344D41F1D9A7}"/>
              </a:ext>
            </a:extLst>
          </p:cNvPr>
          <p:cNvCxnSpPr>
            <a:cxnSpLocks/>
          </p:cNvCxnSpPr>
          <p:nvPr/>
        </p:nvCxnSpPr>
        <p:spPr bwMode="auto">
          <a:xfrm flipH="1">
            <a:off x="3431704" y="3068960"/>
            <a:ext cx="1152128" cy="504056"/>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42FEA9E8-B77F-4301-BFB0-20D2FCC81EFB}"/>
              </a:ext>
            </a:extLst>
          </p:cNvPr>
          <p:cNvCxnSpPr>
            <a:cxnSpLocks/>
          </p:cNvCxnSpPr>
          <p:nvPr/>
        </p:nvCxnSpPr>
        <p:spPr bwMode="auto">
          <a:xfrm flipV="1">
            <a:off x="3143672" y="2636912"/>
            <a:ext cx="360040" cy="792088"/>
          </a:xfrm>
          <a:prstGeom prst="straightConnector1">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666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736-18A8-4883-8C69-9B5C5DAF5700}"/>
              </a:ext>
            </a:extLst>
          </p:cNvPr>
          <p:cNvSpPr>
            <a:spLocks noGrp="1"/>
          </p:cNvSpPr>
          <p:nvPr>
            <p:ph type="title"/>
          </p:nvPr>
        </p:nvSpPr>
        <p:spPr/>
        <p:txBody>
          <a:bodyPr/>
          <a:lstStyle/>
          <a:p>
            <a:r>
              <a:rPr lang="en-US" dirty="0"/>
              <a:t>VGG vs MGG, classification</a:t>
            </a:r>
          </a:p>
        </p:txBody>
      </p:sp>
      <p:sp>
        <p:nvSpPr>
          <p:cNvPr id="4" name="Slide Number Placeholder 3">
            <a:extLst>
              <a:ext uri="{FF2B5EF4-FFF2-40B4-BE49-F238E27FC236}">
                <a16:creationId xmlns:a16="http://schemas.microsoft.com/office/drawing/2014/main" id="{C4BAF867-1578-4C84-AD95-0E7A480908B3}"/>
              </a:ext>
            </a:extLst>
          </p:cNvPr>
          <p:cNvSpPr>
            <a:spLocks noGrp="1"/>
          </p:cNvSpPr>
          <p:nvPr>
            <p:ph type="sldNum" sz="quarter" idx="10"/>
          </p:nvPr>
        </p:nvSpPr>
        <p:spPr/>
        <p:txBody>
          <a:bodyPr/>
          <a:lstStyle/>
          <a:p>
            <a:fld id="{2F6078F4-E63E-4AA0-B8D1-966A19A57BCF}" type="slidenum">
              <a:rPr lang="de-DE" smtClean="0"/>
              <a:pPr/>
              <a:t>30</a:t>
            </a:fld>
            <a:endParaRPr lang="de-DE" dirty="0"/>
          </a:p>
        </p:txBody>
      </p:sp>
      <p:pic>
        <p:nvPicPr>
          <p:cNvPr id="6" name="Picture 5">
            <a:extLst>
              <a:ext uri="{FF2B5EF4-FFF2-40B4-BE49-F238E27FC236}">
                <a16:creationId xmlns:a16="http://schemas.microsoft.com/office/drawing/2014/main" id="{BF77153D-B971-4715-9D0A-18F8D16C796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307795" y="1196479"/>
            <a:ext cx="7315200" cy="5486400"/>
          </a:xfrm>
          <a:prstGeom prst="rect">
            <a:avLst/>
          </a:prstGeom>
        </p:spPr>
      </p:pic>
    </p:spTree>
    <p:extLst>
      <p:ext uri="{BB962C8B-B14F-4D97-AF65-F5344CB8AC3E}">
        <p14:creationId xmlns:p14="http://schemas.microsoft.com/office/powerpoint/2010/main" val="225880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DF03-5B89-41B4-8A10-255CEB5DE296}"/>
              </a:ext>
            </a:extLst>
          </p:cNvPr>
          <p:cNvSpPr>
            <a:spLocks noGrp="1"/>
          </p:cNvSpPr>
          <p:nvPr>
            <p:ph type="title"/>
          </p:nvPr>
        </p:nvSpPr>
        <p:spPr/>
        <p:txBody>
          <a:bodyPr/>
          <a:lstStyle/>
          <a:p>
            <a:r>
              <a:rPr lang="en-US" dirty="0"/>
              <a:t>VGG vs MGG, dynamics</a:t>
            </a:r>
          </a:p>
        </p:txBody>
      </p:sp>
      <p:sp>
        <p:nvSpPr>
          <p:cNvPr id="4" name="Slide Number Placeholder 3">
            <a:extLst>
              <a:ext uri="{FF2B5EF4-FFF2-40B4-BE49-F238E27FC236}">
                <a16:creationId xmlns:a16="http://schemas.microsoft.com/office/drawing/2014/main" id="{01465871-8ACD-4B07-98D3-7E7CB8250B9A}"/>
              </a:ext>
            </a:extLst>
          </p:cNvPr>
          <p:cNvSpPr>
            <a:spLocks noGrp="1"/>
          </p:cNvSpPr>
          <p:nvPr>
            <p:ph type="sldNum" sz="quarter" idx="10"/>
          </p:nvPr>
        </p:nvSpPr>
        <p:spPr/>
        <p:txBody>
          <a:bodyPr/>
          <a:lstStyle/>
          <a:p>
            <a:fld id="{2F6078F4-E63E-4AA0-B8D1-966A19A57BCF}" type="slidenum">
              <a:rPr lang="de-DE" smtClean="0"/>
              <a:pPr/>
              <a:t>31</a:t>
            </a:fld>
            <a:endParaRPr lang="de-DE" dirty="0"/>
          </a:p>
        </p:txBody>
      </p:sp>
      <p:pic>
        <p:nvPicPr>
          <p:cNvPr id="12" name="Picture 11" descr="Chart, scatter chart&#10;&#10;Description automatically generated">
            <a:extLst>
              <a:ext uri="{FF2B5EF4-FFF2-40B4-BE49-F238E27FC236}">
                <a16:creationId xmlns:a16="http://schemas.microsoft.com/office/drawing/2014/main" id="{4F6A7366-1844-4CBE-988A-80955CC25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1380" y="1254622"/>
            <a:ext cx="5589240" cy="5589240"/>
          </a:xfrm>
          <a:prstGeom prst="rect">
            <a:avLst/>
          </a:prstGeom>
        </p:spPr>
      </p:pic>
    </p:spTree>
    <p:extLst>
      <p:ext uri="{BB962C8B-B14F-4D97-AF65-F5344CB8AC3E}">
        <p14:creationId xmlns:p14="http://schemas.microsoft.com/office/powerpoint/2010/main" val="598635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DF03-5B89-41B4-8A10-255CEB5DE296}"/>
              </a:ext>
            </a:extLst>
          </p:cNvPr>
          <p:cNvSpPr>
            <a:spLocks noGrp="1"/>
          </p:cNvSpPr>
          <p:nvPr>
            <p:ph type="title"/>
          </p:nvPr>
        </p:nvSpPr>
        <p:spPr/>
        <p:txBody>
          <a:bodyPr/>
          <a:lstStyle/>
          <a:p>
            <a:r>
              <a:rPr lang="en-US" dirty="0"/>
              <a:t>VGG vs MGG, dynamics</a:t>
            </a:r>
          </a:p>
        </p:txBody>
      </p:sp>
      <p:sp>
        <p:nvSpPr>
          <p:cNvPr id="4" name="Slide Number Placeholder 3">
            <a:extLst>
              <a:ext uri="{FF2B5EF4-FFF2-40B4-BE49-F238E27FC236}">
                <a16:creationId xmlns:a16="http://schemas.microsoft.com/office/drawing/2014/main" id="{01465871-8ACD-4B07-98D3-7E7CB8250B9A}"/>
              </a:ext>
            </a:extLst>
          </p:cNvPr>
          <p:cNvSpPr>
            <a:spLocks noGrp="1"/>
          </p:cNvSpPr>
          <p:nvPr>
            <p:ph type="sldNum" sz="quarter" idx="10"/>
          </p:nvPr>
        </p:nvSpPr>
        <p:spPr/>
        <p:txBody>
          <a:bodyPr/>
          <a:lstStyle/>
          <a:p>
            <a:fld id="{2F6078F4-E63E-4AA0-B8D1-966A19A57BCF}" type="slidenum">
              <a:rPr lang="de-DE" smtClean="0"/>
              <a:pPr/>
              <a:t>32</a:t>
            </a:fld>
            <a:endParaRPr lang="de-DE" dirty="0"/>
          </a:p>
        </p:txBody>
      </p:sp>
      <p:pic>
        <p:nvPicPr>
          <p:cNvPr id="5" name="Picture 4">
            <a:extLst>
              <a:ext uri="{FF2B5EF4-FFF2-40B4-BE49-F238E27FC236}">
                <a16:creationId xmlns:a16="http://schemas.microsoft.com/office/drawing/2014/main" id="{BB131267-A3B8-4884-A16F-DFCF064408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01380" y="1254622"/>
            <a:ext cx="5589240" cy="5589240"/>
          </a:xfrm>
          <a:prstGeom prst="rect">
            <a:avLst/>
          </a:prstGeom>
        </p:spPr>
      </p:pic>
    </p:spTree>
    <p:extLst>
      <p:ext uri="{BB962C8B-B14F-4D97-AF65-F5344CB8AC3E}">
        <p14:creationId xmlns:p14="http://schemas.microsoft.com/office/powerpoint/2010/main" val="818698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DF03-5B89-41B4-8A10-255CEB5DE296}"/>
              </a:ext>
            </a:extLst>
          </p:cNvPr>
          <p:cNvSpPr>
            <a:spLocks noGrp="1"/>
          </p:cNvSpPr>
          <p:nvPr>
            <p:ph type="title"/>
          </p:nvPr>
        </p:nvSpPr>
        <p:spPr/>
        <p:txBody>
          <a:bodyPr/>
          <a:lstStyle/>
          <a:p>
            <a:r>
              <a:rPr lang="en-US" dirty="0"/>
              <a:t>VGG vs MGG, dynamics</a:t>
            </a:r>
          </a:p>
        </p:txBody>
      </p:sp>
      <p:sp>
        <p:nvSpPr>
          <p:cNvPr id="4" name="Slide Number Placeholder 3">
            <a:extLst>
              <a:ext uri="{FF2B5EF4-FFF2-40B4-BE49-F238E27FC236}">
                <a16:creationId xmlns:a16="http://schemas.microsoft.com/office/drawing/2014/main" id="{01465871-8ACD-4B07-98D3-7E7CB8250B9A}"/>
              </a:ext>
            </a:extLst>
          </p:cNvPr>
          <p:cNvSpPr>
            <a:spLocks noGrp="1"/>
          </p:cNvSpPr>
          <p:nvPr>
            <p:ph type="sldNum" sz="quarter" idx="10"/>
          </p:nvPr>
        </p:nvSpPr>
        <p:spPr/>
        <p:txBody>
          <a:bodyPr/>
          <a:lstStyle/>
          <a:p>
            <a:fld id="{2F6078F4-E63E-4AA0-B8D1-966A19A57BCF}" type="slidenum">
              <a:rPr lang="de-DE" smtClean="0"/>
              <a:pPr/>
              <a:t>33</a:t>
            </a:fld>
            <a:endParaRPr lang="de-DE" dirty="0"/>
          </a:p>
        </p:txBody>
      </p:sp>
      <p:pic>
        <p:nvPicPr>
          <p:cNvPr id="5" name="Picture 4">
            <a:extLst>
              <a:ext uri="{FF2B5EF4-FFF2-40B4-BE49-F238E27FC236}">
                <a16:creationId xmlns:a16="http://schemas.microsoft.com/office/drawing/2014/main" id="{1F4FAD55-AA6A-41AF-AAEC-BED95A359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01380" y="1254622"/>
            <a:ext cx="5589240" cy="5589240"/>
          </a:xfrm>
          <a:prstGeom prst="rect">
            <a:avLst/>
          </a:prstGeom>
        </p:spPr>
      </p:pic>
    </p:spTree>
    <p:extLst>
      <p:ext uri="{BB962C8B-B14F-4D97-AF65-F5344CB8AC3E}">
        <p14:creationId xmlns:p14="http://schemas.microsoft.com/office/powerpoint/2010/main" val="285872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DF03-5B89-41B4-8A10-255CEB5DE296}"/>
              </a:ext>
            </a:extLst>
          </p:cNvPr>
          <p:cNvSpPr>
            <a:spLocks noGrp="1"/>
          </p:cNvSpPr>
          <p:nvPr>
            <p:ph type="title"/>
          </p:nvPr>
        </p:nvSpPr>
        <p:spPr/>
        <p:txBody>
          <a:bodyPr/>
          <a:lstStyle/>
          <a:p>
            <a:r>
              <a:rPr lang="en-US" dirty="0"/>
              <a:t>VGG vs MGG, dynamics</a:t>
            </a:r>
          </a:p>
        </p:txBody>
      </p:sp>
      <p:sp>
        <p:nvSpPr>
          <p:cNvPr id="4" name="Slide Number Placeholder 3">
            <a:extLst>
              <a:ext uri="{FF2B5EF4-FFF2-40B4-BE49-F238E27FC236}">
                <a16:creationId xmlns:a16="http://schemas.microsoft.com/office/drawing/2014/main" id="{01465871-8ACD-4B07-98D3-7E7CB8250B9A}"/>
              </a:ext>
            </a:extLst>
          </p:cNvPr>
          <p:cNvSpPr>
            <a:spLocks noGrp="1"/>
          </p:cNvSpPr>
          <p:nvPr>
            <p:ph type="sldNum" sz="quarter" idx="10"/>
          </p:nvPr>
        </p:nvSpPr>
        <p:spPr/>
        <p:txBody>
          <a:bodyPr/>
          <a:lstStyle/>
          <a:p>
            <a:fld id="{2F6078F4-E63E-4AA0-B8D1-966A19A57BCF}" type="slidenum">
              <a:rPr lang="de-DE" smtClean="0"/>
              <a:pPr/>
              <a:t>34</a:t>
            </a:fld>
            <a:endParaRPr lang="de-DE" dirty="0"/>
          </a:p>
        </p:txBody>
      </p:sp>
      <p:pic>
        <p:nvPicPr>
          <p:cNvPr id="5" name="Picture 4">
            <a:extLst>
              <a:ext uri="{FF2B5EF4-FFF2-40B4-BE49-F238E27FC236}">
                <a16:creationId xmlns:a16="http://schemas.microsoft.com/office/drawing/2014/main" id="{96DE3991-A56C-4EBE-A0E9-9F6BC40466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01380" y="1254622"/>
            <a:ext cx="5589240" cy="5589240"/>
          </a:xfrm>
          <a:prstGeom prst="rect">
            <a:avLst/>
          </a:prstGeom>
        </p:spPr>
      </p:pic>
    </p:spTree>
    <p:extLst>
      <p:ext uri="{BB962C8B-B14F-4D97-AF65-F5344CB8AC3E}">
        <p14:creationId xmlns:p14="http://schemas.microsoft.com/office/powerpoint/2010/main" val="2576222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396C-1DF9-46E2-B77A-53F9580CF3F9}"/>
              </a:ext>
            </a:extLst>
          </p:cNvPr>
          <p:cNvSpPr>
            <a:spLocks noGrp="1"/>
          </p:cNvSpPr>
          <p:nvPr>
            <p:ph type="title"/>
          </p:nvPr>
        </p:nvSpPr>
        <p:spPr/>
        <p:txBody>
          <a:bodyPr/>
          <a:lstStyle/>
          <a:p>
            <a:r>
              <a:rPr lang="en-US" dirty="0"/>
              <a:t>Classification matrices – M1</a:t>
            </a:r>
          </a:p>
        </p:txBody>
      </p:sp>
      <p:sp>
        <p:nvSpPr>
          <p:cNvPr id="4" name="Slide Number Placeholder 3">
            <a:extLst>
              <a:ext uri="{FF2B5EF4-FFF2-40B4-BE49-F238E27FC236}">
                <a16:creationId xmlns:a16="http://schemas.microsoft.com/office/drawing/2014/main" id="{A240D131-CD5F-4B6E-9853-B5225FD5E8A0}"/>
              </a:ext>
            </a:extLst>
          </p:cNvPr>
          <p:cNvSpPr>
            <a:spLocks noGrp="1"/>
          </p:cNvSpPr>
          <p:nvPr>
            <p:ph type="sldNum" sz="quarter" idx="10"/>
          </p:nvPr>
        </p:nvSpPr>
        <p:spPr/>
        <p:txBody>
          <a:bodyPr/>
          <a:lstStyle/>
          <a:p>
            <a:fld id="{2F6078F4-E63E-4AA0-B8D1-966A19A57BCF}" type="slidenum">
              <a:rPr lang="de-DE" smtClean="0"/>
              <a:pPr/>
              <a:t>35</a:t>
            </a:fld>
            <a:endParaRPr lang="de-DE" dirty="0"/>
          </a:p>
        </p:txBody>
      </p:sp>
      <p:pic>
        <p:nvPicPr>
          <p:cNvPr id="10" name="Picture 9" descr="Chart&#10;&#10;Description automatically generated">
            <a:extLst>
              <a:ext uri="{FF2B5EF4-FFF2-40B4-BE49-F238E27FC236}">
                <a16:creationId xmlns:a16="http://schemas.microsoft.com/office/drawing/2014/main" id="{7199A19E-5F65-4FE4-8F3D-9034F2797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636" y="1211155"/>
            <a:ext cx="6552728" cy="5242182"/>
          </a:xfrm>
          <a:prstGeom prst="rect">
            <a:avLst/>
          </a:prstGeom>
        </p:spPr>
      </p:pic>
      <p:pic>
        <p:nvPicPr>
          <p:cNvPr id="14" name="Graphic 13" descr="Protecting hand">
            <a:extLst>
              <a:ext uri="{FF2B5EF4-FFF2-40B4-BE49-F238E27FC236}">
                <a16:creationId xmlns:a16="http://schemas.microsoft.com/office/drawing/2014/main" id="{B0CC1A12-26ED-4A0C-822D-1933BE4A1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1133" y="5930288"/>
            <a:ext cx="754913" cy="754913"/>
          </a:xfrm>
          <a:prstGeom prst="rect">
            <a:avLst/>
          </a:prstGeom>
        </p:spPr>
      </p:pic>
      <p:pic>
        <p:nvPicPr>
          <p:cNvPr id="15" name="Graphic 14" descr="Eye">
            <a:extLst>
              <a:ext uri="{FF2B5EF4-FFF2-40B4-BE49-F238E27FC236}">
                <a16:creationId xmlns:a16="http://schemas.microsoft.com/office/drawing/2014/main" id="{7BDB1DD5-E529-44CE-A0EC-893E6C8961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040" y="5930288"/>
            <a:ext cx="754913" cy="754913"/>
          </a:xfrm>
          <a:prstGeom prst="rect">
            <a:avLst/>
          </a:prstGeom>
        </p:spPr>
      </p:pic>
      <p:pic>
        <p:nvPicPr>
          <p:cNvPr id="16" name="Graphic 15" descr="Protecting hand">
            <a:extLst>
              <a:ext uri="{FF2B5EF4-FFF2-40B4-BE49-F238E27FC236}">
                <a16:creationId xmlns:a16="http://schemas.microsoft.com/office/drawing/2014/main" id="{E7EB32FA-95AC-43D9-AC39-B363DE7C8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249" y="2384566"/>
            <a:ext cx="754913" cy="754913"/>
          </a:xfrm>
          <a:prstGeom prst="rect">
            <a:avLst/>
          </a:prstGeom>
        </p:spPr>
      </p:pic>
      <p:pic>
        <p:nvPicPr>
          <p:cNvPr id="17" name="Graphic 16" descr="Eye">
            <a:extLst>
              <a:ext uri="{FF2B5EF4-FFF2-40B4-BE49-F238E27FC236}">
                <a16:creationId xmlns:a16="http://schemas.microsoft.com/office/drawing/2014/main" id="{AF8EDE47-BBF3-4C60-9344-45121077D5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2249" y="4147770"/>
            <a:ext cx="754913" cy="754913"/>
          </a:xfrm>
          <a:prstGeom prst="rect">
            <a:avLst/>
          </a:prstGeom>
        </p:spPr>
      </p:pic>
      <p:cxnSp>
        <p:nvCxnSpPr>
          <p:cNvPr id="19" name="Straight Connector 18">
            <a:extLst>
              <a:ext uri="{FF2B5EF4-FFF2-40B4-BE49-F238E27FC236}">
                <a16:creationId xmlns:a16="http://schemas.microsoft.com/office/drawing/2014/main" id="{1C0C4D50-EDC1-4881-A952-43DF66E8FAEE}"/>
              </a:ext>
            </a:extLst>
          </p:cNvPr>
          <p:cNvCxnSpPr/>
          <p:nvPr/>
        </p:nvCxnSpPr>
        <p:spPr bwMode="auto">
          <a:xfrm>
            <a:off x="3863752"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2D32FCBC-743A-493C-A012-95D62957696A}"/>
              </a:ext>
            </a:extLst>
          </p:cNvPr>
          <p:cNvCxnSpPr>
            <a:cxnSpLocks/>
          </p:cNvCxnSpPr>
          <p:nvPr/>
        </p:nvCxnSpPr>
        <p:spPr bwMode="auto">
          <a:xfrm rot="5400000">
            <a:off x="3872981"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9AD325F9-9341-43F0-8DCB-FADC054951CE}"/>
              </a:ext>
            </a:extLst>
          </p:cNvPr>
          <p:cNvSpPr txBox="1"/>
          <p:nvPr/>
        </p:nvSpPr>
        <p:spPr>
          <a:xfrm rot="5400000">
            <a:off x="7506127" y="3400228"/>
            <a:ext cx="2557473" cy="276999"/>
          </a:xfrm>
          <a:prstGeom prst="rect">
            <a:avLst/>
          </a:prstGeom>
          <a:noFill/>
        </p:spPr>
        <p:txBody>
          <a:bodyPr wrap="square" rtlCol="0">
            <a:spAutoFit/>
          </a:bodyPr>
          <a:lstStyle/>
          <a:p>
            <a:pPr algn="ctr"/>
            <a:r>
              <a:rPr lang="en-US" sz="1200" dirty="0"/>
              <a:t>Classification Accuracy</a:t>
            </a:r>
          </a:p>
        </p:txBody>
      </p:sp>
      <p:sp>
        <p:nvSpPr>
          <p:cNvPr id="22" name="TextBox 21">
            <a:extLst>
              <a:ext uri="{FF2B5EF4-FFF2-40B4-BE49-F238E27FC236}">
                <a16:creationId xmlns:a16="http://schemas.microsoft.com/office/drawing/2014/main" id="{01BF8818-3442-4730-95CF-F75C80160A00}"/>
              </a:ext>
            </a:extLst>
          </p:cNvPr>
          <p:cNvSpPr txBox="1"/>
          <p:nvPr/>
        </p:nvSpPr>
        <p:spPr>
          <a:xfrm>
            <a:off x="5080195" y="1162255"/>
            <a:ext cx="1546011" cy="461665"/>
          </a:xfrm>
          <a:prstGeom prst="rect">
            <a:avLst/>
          </a:prstGeom>
          <a:noFill/>
        </p:spPr>
        <p:txBody>
          <a:bodyPr wrap="square" rtlCol="0">
            <a:spAutoFit/>
          </a:bodyPr>
          <a:lstStyle/>
          <a:p>
            <a:pPr algn="ctr"/>
            <a:r>
              <a:rPr lang="en-US" sz="2400" dirty="0">
                <a:solidFill>
                  <a:srgbClr val="0072BD"/>
                </a:solidFill>
              </a:rPr>
              <a:t>M1</a:t>
            </a:r>
            <a:endParaRPr lang="en-US" dirty="0">
              <a:solidFill>
                <a:srgbClr val="7E2F8E"/>
              </a:solidFill>
            </a:endParaRPr>
          </a:p>
        </p:txBody>
      </p:sp>
    </p:spTree>
    <p:extLst>
      <p:ext uri="{BB962C8B-B14F-4D97-AF65-F5344CB8AC3E}">
        <p14:creationId xmlns:p14="http://schemas.microsoft.com/office/powerpoint/2010/main" val="2030529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396C-1DF9-46E2-B77A-53F9580CF3F9}"/>
              </a:ext>
            </a:extLst>
          </p:cNvPr>
          <p:cNvSpPr>
            <a:spLocks noGrp="1"/>
          </p:cNvSpPr>
          <p:nvPr>
            <p:ph type="title"/>
          </p:nvPr>
        </p:nvSpPr>
        <p:spPr/>
        <p:txBody>
          <a:bodyPr/>
          <a:lstStyle/>
          <a:p>
            <a:r>
              <a:rPr lang="en-US" dirty="0"/>
              <a:t>Classification matrices – F5</a:t>
            </a:r>
          </a:p>
        </p:txBody>
      </p:sp>
      <p:sp>
        <p:nvSpPr>
          <p:cNvPr id="4" name="Slide Number Placeholder 3">
            <a:extLst>
              <a:ext uri="{FF2B5EF4-FFF2-40B4-BE49-F238E27FC236}">
                <a16:creationId xmlns:a16="http://schemas.microsoft.com/office/drawing/2014/main" id="{A240D131-CD5F-4B6E-9853-B5225FD5E8A0}"/>
              </a:ext>
            </a:extLst>
          </p:cNvPr>
          <p:cNvSpPr>
            <a:spLocks noGrp="1"/>
          </p:cNvSpPr>
          <p:nvPr>
            <p:ph type="sldNum" sz="quarter" idx="10"/>
          </p:nvPr>
        </p:nvSpPr>
        <p:spPr/>
        <p:txBody>
          <a:bodyPr/>
          <a:lstStyle/>
          <a:p>
            <a:fld id="{2F6078F4-E63E-4AA0-B8D1-966A19A57BCF}" type="slidenum">
              <a:rPr lang="de-DE" smtClean="0"/>
              <a:pPr/>
              <a:t>36</a:t>
            </a:fld>
            <a:endParaRPr lang="de-DE" dirty="0"/>
          </a:p>
        </p:txBody>
      </p:sp>
      <p:pic>
        <p:nvPicPr>
          <p:cNvPr id="10" name="Picture 9">
            <a:extLst>
              <a:ext uri="{FF2B5EF4-FFF2-40B4-BE49-F238E27FC236}">
                <a16:creationId xmlns:a16="http://schemas.microsoft.com/office/drawing/2014/main" id="{7199A19E-5F65-4FE4-8F3D-9034F2797E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19636" y="1211155"/>
            <a:ext cx="6552727" cy="5242182"/>
          </a:xfrm>
          <a:prstGeom prst="rect">
            <a:avLst/>
          </a:prstGeom>
        </p:spPr>
      </p:pic>
      <p:pic>
        <p:nvPicPr>
          <p:cNvPr id="5" name="Graphic 4" descr="Protecting hand">
            <a:extLst>
              <a:ext uri="{FF2B5EF4-FFF2-40B4-BE49-F238E27FC236}">
                <a16:creationId xmlns:a16="http://schemas.microsoft.com/office/drawing/2014/main" id="{0593C995-C710-4DE8-90F6-1C28488AB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1133" y="5930288"/>
            <a:ext cx="754913" cy="754913"/>
          </a:xfrm>
          <a:prstGeom prst="rect">
            <a:avLst/>
          </a:prstGeom>
        </p:spPr>
      </p:pic>
      <p:pic>
        <p:nvPicPr>
          <p:cNvPr id="6" name="Graphic 5" descr="Eye">
            <a:extLst>
              <a:ext uri="{FF2B5EF4-FFF2-40B4-BE49-F238E27FC236}">
                <a16:creationId xmlns:a16="http://schemas.microsoft.com/office/drawing/2014/main" id="{08EE5385-924B-4F57-BB01-22B9C5F315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040" y="5930288"/>
            <a:ext cx="754913" cy="754913"/>
          </a:xfrm>
          <a:prstGeom prst="rect">
            <a:avLst/>
          </a:prstGeom>
        </p:spPr>
      </p:pic>
      <p:pic>
        <p:nvPicPr>
          <p:cNvPr id="7" name="Graphic 6" descr="Protecting hand">
            <a:extLst>
              <a:ext uri="{FF2B5EF4-FFF2-40B4-BE49-F238E27FC236}">
                <a16:creationId xmlns:a16="http://schemas.microsoft.com/office/drawing/2014/main" id="{2CC96190-2FA0-4376-9C0D-E82378BA7A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249" y="2384566"/>
            <a:ext cx="754913" cy="754913"/>
          </a:xfrm>
          <a:prstGeom prst="rect">
            <a:avLst/>
          </a:prstGeom>
        </p:spPr>
      </p:pic>
      <p:pic>
        <p:nvPicPr>
          <p:cNvPr id="8" name="Graphic 7" descr="Eye">
            <a:extLst>
              <a:ext uri="{FF2B5EF4-FFF2-40B4-BE49-F238E27FC236}">
                <a16:creationId xmlns:a16="http://schemas.microsoft.com/office/drawing/2014/main" id="{8ADB2794-F234-4569-B46C-BEA5CC3C63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2249" y="4147770"/>
            <a:ext cx="754913" cy="754913"/>
          </a:xfrm>
          <a:prstGeom prst="rect">
            <a:avLst/>
          </a:prstGeom>
        </p:spPr>
      </p:pic>
      <p:cxnSp>
        <p:nvCxnSpPr>
          <p:cNvPr id="9" name="Straight Connector 8">
            <a:extLst>
              <a:ext uri="{FF2B5EF4-FFF2-40B4-BE49-F238E27FC236}">
                <a16:creationId xmlns:a16="http://schemas.microsoft.com/office/drawing/2014/main" id="{645AF3F0-62AE-4682-B76C-1BBA886132A5}"/>
              </a:ext>
            </a:extLst>
          </p:cNvPr>
          <p:cNvCxnSpPr/>
          <p:nvPr/>
        </p:nvCxnSpPr>
        <p:spPr bwMode="auto">
          <a:xfrm>
            <a:off x="3863752"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A2BD85E-6393-40B8-BB00-6E5F3B33ACC3}"/>
              </a:ext>
            </a:extLst>
          </p:cNvPr>
          <p:cNvCxnSpPr>
            <a:cxnSpLocks/>
          </p:cNvCxnSpPr>
          <p:nvPr/>
        </p:nvCxnSpPr>
        <p:spPr bwMode="auto">
          <a:xfrm rot="5400000">
            <a:off x="3872981"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DE16FA4B-0B5C-48BD-8AE3-44F78E32F22B}"/>
              </a:ext>
            </a:extLst>
          </p:cNvPr>
          <p:cNvSpPr txBox="1"/>
          <p:nvPr/>
        </p:nvSpPr>
        <p:spPr>
          <a:xfrm rot="5400000">
            <a:off x="7506127" y="3400228"/>
            <a:ext cx="2557473" cy="276999"/>
          </a:xfrm>
          <a:prstGeom prst="rect">
            <a:avLst/>
          </a:prstGeom>
          <a:noFill/>
        </p:spPr>
        <p:txBody>
          <a:bodyPr wrap="square" rtlCol="0">
            <a:spAutoFit/>
          </a:bodyPr>
          <a:lstStyle/>
          <a:p>
            <a:pPr algn="ctr"/>
            <a:r>
              <a:rPr lang="en-US" sz="1200" dirty="0"/>
              <a:t>Classification Accuracy</a:t>
            </a:r>
          </a:p>
        </p:txBody>
      </p:sp>
      <p:sp>
        <p:nvSpPr>
          <p:cNvPr id="13" name="TextBox 12">
            <a:extLst>
              <a:ext uri="{FF2B5EF4-FFF2-40B4-BE49-F238E27FC236}">
                <a16:creationId xmlns:a16="http://schemas.microsoft.com/office/drawing/2014/main" id="{D4BA471D-8A75-4A19-8CD6-06E9F237EE05}"/>
              </a:ext>
            </a:extLst>
          </p:cNvPr>
          <p:cNvSpPr txBox="1"/>
          <p:nvPr/>
        </p:nvSpPr>
        <p:spPr>
          <a:xfrm>
            <a:off x="5080195" y="1162255"/>
            <a:ext cx="1546011" cy="461665"/>
          </a:xfrm>
          <a:prstGeom prst="rect">
            <a:avLst/>
          </a:prstGeom>
          <a:noFill/>
        </p:spPr>
        <p:txBody>
          <a:bodyPr wrap="square" rtlCol="0">
            <a:spAutoFit/>
          </a:bodyPr>
          <a:lstStyle/>
          <a:p>
            <a:pPr algn="ctr"/>
            <a:r>
              <a:rPr lang="en-US" sz="2400" dirty="0">
                <a:solidFill>
                  <a:srgbClr val="E1781C"/>
                </a:solidFill>
              </a:rPr>
              <a:t>F5</a:t>
            </a:r>
            <a:endParaRPr lang="en-US" dirty="0">
              <a:solidFill>
                <a:srgbClr val="7E2F8E"/>
              </a:solidFill>
            </a:endParaRPr>
          </a:p>
        </p:txBody>
      </p:sp>
    </p:spTree>
    <p:extLst>
      <p:ext uri="{BB962C8B-B14F-4D97-AF65-F5344CB8AC3E}">
        <p14:creationId xmlns:p14="http://schemas.microsoft.com/office/powerpoint/2010/main" val="4028662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396C-1DF9-46E2-B77A-53F9580CF3F9}"/>
              </a:ext>
            </a:extLst>
          </p:cNvPr>
          <p:cNvSpPr>
            <a:spLocks noGrp="1"/>
          </p:cNvSpPr>
          <p:nvPr>
            <p:ph type="title"/>
          </p:nvPr>
        </p:nvSpPr>
        <p:spPr/>
        <p:txBody>
          <a:bodyPr/>
          <a:lstStyle/>
          <a:p>
            <a:r>
              <a:rPr lang="en-US" dirty="0"/>
              <a:t>Classification matrices – AIP</a:t>
            </a:r>
          </a:p>
        </p:txBody>
      </p:sp>
      <p:sp>
        <p:nvSpPr>
          <p:cNvPr id="4" name="Slide Number Placeholder 3">
            <a:extLst>
              <a:ext uri="{FF2B5EF4-FFF2-40B4-BE49-F238E27FC236}">
                <a16:creationId xmlns:a16="http://schemas.microsoft.com/office/drawing/2014/main" id="{A240D131-CD5F-4B6E-9853-B5225FD5E8A0}"/>
              </a:ext>
            </a:extLst>
          </p:cNvPr>
          <p:cNvSpPr>
            <a:spLocks noGrp="1"/>
          </p:cNvSpPr>
          <p:nvPr>
            <p:ph type="sldNum" sz="quarter" idx="10"/>
          </p:nvPr>
        </p:nvSpPr>
        <p:spPr/>
        <p:txBody>
          <a:bodyPr/>
          <a:lstStyle/>
          <a:p>
            <a:fld id="{2F6078F4-E63E-4AA0-B8D1-966A19A57BCF}" type="slidenum">
              <a:rPr lang="de-DE" smtClean="0"/>
              <a:pPr/>
              <a:t>37</a:t>
            </a:fld>
            <a:endParaRPr lang="de-DE" dirty="0"/>
          </a:p>
        </p:txBody>
      </p:sp>
      <p:pic>
        <p:nvPicPr>
          <p:cNvPr id="10" name="Picture 9">
            <a:extLst>
              <a:ext uri="{FF2B5EF4-FFF2-40B4-BE49-F238E27FC236}">
                <a16:creationId xmlns:a16="http://schemas.microsoft.com/office/drawing/2014/main" id="{7199A19E-5F65-4FE4-8F3D-9034F2797E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19636" y="1211155"/>
            <a:ext cx="6552727" cy="5242182"/>
          </a:xfrm>
          <a:prstGeom prst="rect">
            <a:avLst/>
          </a:prstGeom>
        </p:spPr>
      </p:pic>
      <p:pic>
        <p:nvPicPr>
          <p:cNvPr id="5" name="Graphic 4" descr="Protecting hand">
            <a:extLst>
              <a:ext uri="{FF2B5EF4-FFF2-40B4-BE49-F238E27FC236}">
                <a16:creationId xmlns:a16="http://schemas.microsoft.com/office/drawing/2014/main" id="{8F53DA88-725B-4D2A-AF0E-927A274FC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1133" y="5930288"/>
            <a:ext cx="754913" cy="754913"/>
          </a:xfrm>
          <a:prstGeom prst="rect">
            <a:avLst/>
          </a:prstGeom>
        </p:spPr>
      </p:pic>
      <p:pic>
        <p:nvPicPr>
          <p:cNvPr id="6" name="Graphic 5" descr="Eye">
            <a:extLst>
              <a:ext uri="{FF2B5EF4-FFF2-40B4-BE49-F238E27FC236}">
                <a16:creationId xmlns:a16="http://schemas.microsoft.com/office/drawing/2014/main" id="{CB16FBB8-5169-42D3-BD7B-A3FA540EA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040" y="5930288"/>
            <a:ext cx="754913" cy="754913"/>
          </a:xfrm>
          <a:prstGeom prst="rect">
            <a:avLst/>
          </a:prstGeom>
        </p:spPr>
      </p:pic>
      <p:pic>
        <p:nvPicPr>
          <p:cNvPr id="7" name="Graphic 6" descr="Protecting hand">
            <a:extLst>
              <a:ext uri="{FF2B5EF4-FFF2-40B4-BE49-F238E27FC236}">
                <a16:creationId xmlns:a16="http://schemas.microsoft.com/office/drawing/2014/main" id="{C7175323-CE0B-4FC4-A663-0E99181A76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249" y="2384566"/>
            <a:ext cx="754913" cy="754913"/>
          </a:xfrm>
          <a:prstGeom prst="rect">
            <a:avLst/>
          </a:prstGeom>
        </p:spPr>
      </p:pic>
      <p:pic>
        <p:nvPicPr>
          <p:cNvPr id="8" name="Graphic 7" descr="Eye">
            <a:extLst>
              <a:ext uri="{FF2B5EF4-FFF2-40B4-BE49-F238E27FC236}">
                <a16:creationId xmlns:a16="http://schemas.microsoft.com/office/drawing/2014/main" id="{39040E9B-A358-482D-B79A-30E694EC0A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2249" y="4147770"/>
            <a:ext cx="754913" cy="754913"/>
          </a:xfrm>
          <a:prstGeom prst="rect">
            <a:avLst/>
          </a:prstGeom>
        </p:spPr>
      </p:pic>
      <p:cxnSp>
        <p:nvCxnSpPr>
          <p:cNvPr id="9" name="Straight Connector 8">
            <a:extLst>
              <a:ext uri="{FF2B5EF4-FFF2-40B4-BE49-F238E27FC236}">
                <a16:creationId xmlns:a16="http://schemas.microsoft.com/office/drawing/2014/main" id="{50012377-F8EF-4AF0-923A-10E13B523DCA}"/>
              </a:ext>
            </a:extLst>
          </p:cNvPr>
          <p:cNvCxnSpPr/>
          <p:nvPr/>
        </p:nvCxnSpPr>
        <p:spPr bwMode="auto">
          <a:xfrm>
            <a:off x="3863752"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B2373BCF-5CB8-40B5-9B1B-FA8BECD72514}"/>
              </a:ext>
            </a:extLst>
          </p:cNvPr>
          <p:cNvCxnSpPr>
            <a:cxnSpLocks/>
          </p:cNvCxnSpPr>
          <p:nvPr/>
        </p:nvCxnSpPr>
        <p:spPr bwMode="auto">
          <a:xfrm rot="5400000">
            <a:off x="3872981" y="3538728"/>
            <a:ext cx="39604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B5BB1C6F-7F48-4A6B-AD1E-B2DB510E2B6E}"/>
              </a:ext>
            </a:extLst>
          </p:cNvPr>
          <p:cNvSpPr txBox="1"/>
          <p:nvPr/>
        </p:nvSpPr>
        <p:spPr>
          <a:xfrm rot="5400000">
            <a:off x="7506127" y="3400228"/>
            <a:ext cx="2557473" cy="276999"/>
          </a:xfrm>
          <a:prstGeom prst="rect">
            <a:avLst/>
          </a:prstGeom>
          <a:noFill/>
        </p:spPr>
        <p:txBody>
          <a:bodyPr wrap="square" rtlCol="0">
            <a:spAutoFit/>
          </a:bodyPr>
          <a:lstStyle/>
          <a:p>
            <a:pPr algn="ctr"/>
            <a:r>
              <a:rPr lang="en-US" sz="1200" dirty="0"/>
              <a:t>Classification Accuracy</a:t>
            </a:r>
          </a:p>
        </p:txBody>
      </p:sp>
      <p:sp>
        <p:nvSpPr>
          <p:cNvPr id="13" name="TextBox 12">
            <a:extLst>
              <a:ext uri="{FF2B5EF4-FFF2-40B4-BE49-F238E27FC236}">
                <a16:creationId xmlns:a16="http://schemas.microsoft.com/office/drawing/2014/main" id="{3F4951A0-700E-4C9C-B205-BC64F9F0B339}"/>
              </a:ext>
            </a:extLst>
          </p:cNvPr>
          <p:cNvSpPr txBox="1"/>
          <p:nvPr/>
        </p:nvSpPr>
        <p:spPr>
          <a:xfrm>
            <a:off x="5080195" y="1162255"/>
            <a:ext cx="1546011" cy="461665"/>
          </a:xfrm>
          <a:prstGeom prst="rect">
            <a:avLst/>
          </a:prstGeom>
          <a:noFill/>
        </p:spPr>
        <p:txBody>
          <a:bodyPr wrap="square" rtlCol="0">
            <a:spAutoFit/>
          </a:bodyPr>
          <a:lstStyle/>
          <a:p>
            <a:pPr algn="ctr"/>
            <a:r>
              <a:rPr lang="en-US" sz="2400" dirty="0">
                <a:solidFill>
                  <a:srgbClr val="7E2F8E"/>
                </a:solidFill>
              </a:rPr>
              <a:t>AIP</a:t>
            </a:r>
            <a:endParaRPr lang="en-US" dirty="0">
              <a:solidFill>
                <a:srgbClr val="7E2F8E"/>
              </a:solidFill>
            </a:endParaRPr>
          </a:p>
        </p:txBody>
      </p:sp>
    </p:spTree>
    <p:extLst>
      <p:ext uri="{BB962C8B-B14F-4D97-AF65-F5344CB8AC3E}">
        <p14:creationId xmlns:p14="http://schemas.microsoft.com/office/powerpoint/2010/main" val="1470296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914-2A31-44F8-9BF2-A5DCD10A9BB0}"/>
              </a:ext>
            </a:extLst>
          </p:cNvPr>
          <p:cNvSpPr>
            <a:spLocks noGrp="1"/>
          </p:cNvSpPr>
          <p:nvPr>
            <p:ph type="title"/>
          </p:nvPr>
        </p:nvSpPr>
        <p:spPr/>
        <p:txBody>
          <a:bodyPr/>
          <a:lstStyle/>
          <a:p>
            <a:r>
              <a:rPr lang="en-US" dirty="0"/>
              <a:t>Object clustering in shared subspace</a:t>
            </a:r>
          </a:p>
        </p:txBody>
      </p:sp>
      <p:sp>
        <p:nvSpPr>
          <p:cNvPr id="3" name="Content Placeholder 2">
            <a:extLst>
              <a:ext uri="{FF2B5EF4-FFF2-40B4-BE49-F238E27FC236}">
                <a16:creationId xmlns:a16="http://schemas.microsoft.com/office/drawing/2014/main" id="{14C096A3-5D7E-4AC4-8ACB-1A81D1046B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E1A72A-55A9-47F5-9610-16C0D3E89404}"/>
              </a:ext>
            </a:extLst>
          </p:cNvPr>
          <p:cNvSpPr>
            <a:spLocks noGrp="1"/>
          </p:cNvSpPr>
          <p:nvPr>
            <p:ph type="sldNum" sz="quarter" idx="10"/>
          </p:nvPr>
        </p:nvSpPr>
        <p:spPr/>
        <p:txBody>
          <a:bodyPr/>
          <a:lstStyle/>
          <a:p>
            <a:fld id="{2F6078F4-E63E-4AA0-B8D1-966A19A57BCF}" type="slidenum">
              <a:rPr lang="de-DE" smtClean="0"/>
              <a:pPr/>
              <a:t>38</a:t>
            </a:fld>
            <a:endParaRPr lang="de-DE" dirty="0"/>
          </a:p>
        </p:txBody>
      </p:sp>
    </p:spTree>
    <p:extLst>
      <p:ext uri="{BB962C8B-B14F-4D97-AF65-F5344CB8AC3E}">
        <p14:creationId xmlns:p14="http://schemas.microsoft.com/office/powerpoint/2010/main" val="2865031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E739-C715-4C79-92E7-83D4DAE80AA3}"/>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F838CD6C-F5A6-4995-80B4-CEE4316B8FAD}"/>
              </a:ext>
            </a:extLst>
          </p:cNvPr>
          <p:cNvSpPr>
            <a:spLocks noGrp="1"/>
          </p:cNvSpPr>
          <p:nvPr>
            <p:ph idx="1"/>
          </p:nvPr>
        </p:nvSpPr>
        <p:spPr/>
        <p:txBody>
          <a:bodyPr/>
          <a:lstStyle/>
          <a:p>
            <a:r>
              <a:rPr lang="en-US" dirty="0"/>
              <a:t>Congruence between action &amp; observation is limited</a:t>
            </a:r>
          </a:p>
          <a:p>
            <a:pPr lvl="1"/>
            <a:r>
              <a:rPr lang="en-US" dirty="0"/>
              <a:t>Grip-specific signals are </a:t>
            </a:r>
            <a:r>
              <a:rPr lang="en-US" i="1" dirty="0"/>
              <a:t>not</a:t>
            </a:r>
            <a:r>
              <a:rPr lang="en-US" dirty="0"/>
              <a:t> preserved</a:t>
            </a:r>
          </a:p>
          <a:p>
            <a:pPr lvl="1"/>
            <a:r>
              <a:rPr lang="en-US" dirty="0"/>
              <a:t>A general action signal </a:t>
            </a:r>
            <a:r>
              <a:rPr lang="en-US" i="1" dirty="0"/>
              <a:t>is </a:t>
            </a:r>
            <a:r>
              <a:rPr lang="en-US" dirty="0"/>
              <a:t>preserved </a:t>
            </a:r>
            <a:r>
              <a:rPr lang="en-US" b="1" dirty="0"/>
              <a:t>(but caution: this could be </a:t>
            </a:r>
            <a:r>
              <a:rPr lang="en-US" b="1" i="1" dirty="0"/>
              <a:t>anything</a:t>
            </a:r>
            <a:r>
              <a:rPr lang="en-US" b="1" dirty="0"/>
              <a:t>)</a:t>
            </a:r>
          </a:p>
          <a:p>
            <a:pPr lvl="1"/>
            <a:r>
              <a:rPr lang="en-US" dirty="0"/>
              <a:t>Perhaps grip types are not different </a:t>
            </a:r>
            <a:r>
              <a:rPr lang="en-US" i="1" dirty="0"/>
              <a:t>enough</a:t>
            </a:r>
            <a:r>
              <a:rPr lang="en-US" dirty="0"/>
              <a:t>?</a:t>
            </a:r>
          </a:p>
          <a:p>
            <a:endParaRPr lang="en-US" dirty="0"/>
          </a:p>
          <a:p>
            <a:r>
              <a:rPr lang="en-US" dirty="0"/>
              <a:t>Reconciling discrepancies</a:t>
            </a:r>
          </a:p>
          <a:p>
            <a:pPr lvl="1"/>
            <a:r>
              <a:rPr lang="en-US" dirty="0"/>
              <a:t>Not overt rehearsal, also a different behavior, unlike Jiang et al. 2020</a:t>
            </a:r>
          </a:p>
          <a:p>
            <a:pPr lvl="1"/>
            <a:r>
              <a:rPr lang="en-US" dirty="0"/>
              <a:t>More grips, unlike </a:t>
            </a:r>
            <a:r>
              <a:rPr lang="en-US" dirty="0" err="1"/>
              <a:t>Jerjian</a:t>
            </a:r>
            <a:r>
              <a:rPr lang="en-US" dirty="0"/>
              <a:t> et al. 2020</a:t>
            </a:r>
          </a:p>
          <a:p>
            <a:pPr lvl="1"/>
            <a:endParaRPr lang="en-US" dirty="0"/>
          </a:p>
          <a:p>
            <a:r>
              <a:rPr lang="en-US" dirty="0"/>
              <a:t>Our results therefore limit congruence to:</a:t>
            </a:r>
          </a:p>
          <a:p>
            <a:pPr lvl="1"/>
            <a:r>
              <a:rPr lang="en-US" dirty="0"/>
              <a:t>A particular level of explicit rehearsal, AND / OR</a:t>
            </a:r>
          </a:p>
          <a:p>
            <a:pPr lvl="1"/>
            <a:r>
              <a:rPr lang="en-US" dirty="0"/>
              <a:t>A particularly coarse level of granularity</a:t>
            </a:r>
          </a:p>
        </p:txBody>
      </p:sp>
      <p:sp>
        <p:nvSpPr>
          <p:cNvPr id="4" name="Slide Number Placeholder 3">
            <a:extLst>
              <a:ext uri="{FF2B5EF4-FFF2-40B4-BE49-F238E27FC236}">
                <a16:creationId xmlns:a16="http://schemas.microsoft.com/office/drawing/2014/main" id="{724F094C-49AB-4A2B-95C7-2C2F4109E67A}"/>
              </a:ext>
            </a:extLst>
          </p:cNvPr>
          <p:cNvSpPr>
            <a:spLocks noGrp="1"/>
          </p:cNvSpPr>
          <p:nvPr>
            <p:ph type="sldNum" sz="quarter" idx="10"/>
          </p:nvPr>
        </p:nvSpPr>
        <p:spPr/>
        <p:txBody>
          <a:bodyPr/>
          <a:lstStyle/>
          <a:p>
            <a:fld id="{2F6078F4-E63E-4AA0-B8D1-966A19A57BCF}" type="slidenum">
              <a:rPr lang="de-DE" smtClean="0"/>
              <a:pPr/>
              <a:t>39</a:t>
            </a:fld>
            <a:endParaRPr lang="de-DE" dirty="0"/>
          </a:p>
        </p:txBody>
      </p:sp>
    </p:spTree>
    <p:extLst>
      <p:ext uri="{BB962C8B-B14F-4D97-AF65-F5344CB8AC3E}">
        <p14:creationId xmlns:p14="http://schemas.microsoft.com/office/powerpoint/2010/main" val="2919485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Grasp execution</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4</a:t>
            </a:fld>
            <a:endParaRPr lang="de-DE" dirty="0"/>
          </a:p>
        </p:txBody>
      </p:sp>
      <p:pic>
        <p:nvPicPr>
          <p:cNvPr id="7" name="Graphic 6">
            <a:extLst>
              <a:ext uri="{FF2B5EF4-FFF2-40B4-BE49-F238E27FC236}">
                <a16:creationId xmlns:a16="http://schemas.microsoft.com/office/drawing/2014/main" id="{0C08B4BA-3F31-407A-9BAE-A30A1625C3E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49859"/>
          <a:stretch/>
        </p:blipFill>
        <p:spPr>
          <a:xfrm>
            <a:off x="868552" y="2324414"/>
            <a:ext cx="5054296" cy="3118804"/>
          </a:xfrm>
          <a:prstGeom prst="rect">
            <a:avLst/>
          </a:prstGeom>
        </p:spPr>
      </p:pic>
    </p:spTree>
    <p:extLst>
      <p:ext uri="{BB962C8B-B14F-4D97-AF65-F5344CB8AC3E}">
        <p14:creationId xmlns:p14="http://schemas.microsoft.com/office/powerpoint/2010/main" val="67358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EFDA-CA6F-45E8-8989-947F38E238B1}"/>
              </a:ext>
            </a:extLst>
          </p:cNvPr>
          <p:cNvSpPr>
            <a:spLocks noGrp="1"/>
          </p:cNvSpPr>
          <p:nvPr>
            <p:ph type="title"/>
          </p:nvPr>
        </p:nvSpPr>
        <p:spPr/>
        <p:txBody>
          <a:bodyPr/>
          <a:lstStyle/>
          <a:p>
            <a:r>
              <a:rPr lang="en-US" dirty="0"/>
              <a:t>Grasp execution and observation</a:t>
            </a:r>
          </a:p>
        </p:txBody>
      </p:sp>
      <p:sp>
        <p:nvSpPr>
          <p:cNvPr id="4" name="Slide Number Placeholder 3">
            <a:extLst>
              <a:ext uri="{FF2B5EF4-FFF2-40B4-BE49-F238E27FC236}">
                <a16:creationId xmlns:a16="http://schemas.microsoft.com/office/drawing/2014/main" id="{948F2338-05C0-4370-8F86-D1888253DCFD}"/>
              </a:ext>
            </a:extLst>
          </p:cNvPr>
          <p:cNvSpPr>
            <a:spLocks noGrp="1"/>
          </p:cNvSpPr>
          <p:nvPr>
            <p:ph type="sldNum" sz="quarter" idx="10"/>
          </p:nvPr>
        </p:nvSpPr>
        <p:spPr/>
        <p:txBody>
          <a:bodyPr/>
          <a:lstStyle/>
          <a:p>
            <a:fld id="{2F6078F4-E63E-4AA0-B8D1-966A19A57BCF}" type="slidenum">
              <a:rPr lang="de-DE" smtClean="0"/>
              <a:pPr/>
              <a:t>5</a:t>
            </a:fld>
            <a:endParaRPr lang="de-DE" dirty="0"/>
          </a:p>
        </p:txBody>
      </p:sp>
      <p:grpSp>
        <p:nvGrpSpPr>
          <p:cNvPr id="3" name="Group 2">
            <a:extLst>
              <a:ext uri="{FF2B5EF4-FFF2-40B4-BE49-F238E27FC236}">
                <a16:creationId xmlns:a16="http://schemas.microsoft.com/office/drawing/2014/main" id="{72D7FC47-608C-4343-BF93-E783D165B42F}"/>
              </a:ext>
            </a:extLst>
          </p:cNvPr>
          <p:cNvGrpSpPr/>
          <p:nvPr/>
        </p:nvGrpSpPr>
        <p:grpSpPr>
          <a:xfrm>
            <a:off x="868552" y="2324414"/>
            <a:ext cx="10454897" cy="3118804"/>
            <a:chOff x="695400" y="2324414"/>
            <a:chExt cx="10454897" cy="3118804"/>
          </a:xfrm>
        </p:grpSpPr>
        <p:pic>
          <p:nvPicPr>
            <p:cNvPr id="15" name="Graphic 14">
              <a:extLst>
                <a:ext uri="{FF2B5EF4-FFF2-40B4-BE49-F238E27FC236}">
                  <a16:creationId xmlns:a16="http://schemas.microsoft.com/office/drawing/2014/main" id="{8B985DA8-D5D1-4F7D-B659-ACCA76BE484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49859"/>
            <a:stretch/>
          </p:blipFill>
          <p:spPr>
            <a:xfrm>
              <a:off x="695400" y="2324414"/>
              <a:ext cx="5054296" cy="3118804"/>
            </a:xfrm>
            <a:prstGeom prst="rect">
              <a:avLst/>
            </a:prstGeom>
          </p:spPr>
        </p:pic>
        <p:pic>
          <p:nvPicPr>
            <p:cNvPr id="7" name="Graphic 6">
              <a:extLst>
                <a:ext uri="{FF2B5EF4-FFF2-40B4-BE49-F238E27FC236}">
                  <a16:creationId xmlns:a16="http://schemas.microsoft.com/office/drawing/2014/main" id="{B85F2BA8-E002-46ED-9C7B-86623C2FAC8A}"/>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50145"/>
            <a:stretch/>
          </p:blipFill>
          <p:spPr>
            <a:xfrm>
              <a:off x="6096000" y="2324414"/>
              <a:ext cx="5054297" cy="3100989"/>
            </a:xfrm>
            <a:prstGeom prst="rect">
              <a:avLst/>
            </a:prstGeom>
          </p:spPr>
        </p:pic>
      </p:grpSp>
    </p:spTree>
    <p:extLst>
      <p:ext uri="{BB962C8B-B14F-4D97-AF65-F5344CB8AC3E}">
        <p14:creationId xmlns:p14="http://schemas.microsoft.com/office/powerpoint/2010/main" val="158833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2212-5F37-4471-A927-86BBF551714C}"/>
              </a:ext>
            </a:extLst>
          </p:cNvPr>
          <p:cNvSpPr>
            <a:spLocks noGrp="1"/>
          </p:cNvSpPr>
          <p:nvPr>
            <p:ph type="title"/>
          </p:nvPr>
        </p:nvSpPr>
        <p:spPr/>
        <p:txBody>
          <a:bodyPr/>
          <a:lstStyle/>
          <a:p>
            <a:r>
              <a:rPr lang="en-US" dirty="0"/>
              <a:t>There is a broad spectrum of relative preference for observation and execution throughout each population</a:t>
            </a:r>
          </a:p>
        </p:txBody>
      </p:sp>
      <p:sp>
        <p:nvSpPr>
          <p:cNvPr id="4" name="Slide Number Placeholder 3">
            <a:extLst>
              <a:ext uri="{FF2B5EF4-FFF2-40B4-BE49-F238E27FC236}">
                <a16:creationId xmlns:a16="http://schemas.microsoft.com/office/drawing/2014/main" id="{0D483177-A325-4652-AA9A-C309541C35D3}"/>
              </a:ext>
            </a:extLst>
          </p:cNvPr>
          <p:cNvSpPr>
            <a:spLocks noGrp="1"/>
          </p:cNvSpPr>
          <p:nvPr>
            <p:ph type="sldNum" sz="quarter" idx="10"/>
          </p:nvPr>
        </p:nvSpPr>
        <p:spPr/>
        <p:txBody>
          <a:bodyPr/>
          <a:lstStyle/>
          <a:p>
            <a:fld id="{2F6078F4-E63E-4AA0-B8D1-966A19A57BCF}" type="slidenum">
              <a:rPr lang="de-DE" smtClean="0"/>
              <a:pPr/>
              <a:t>6</a:t>
            </a:fld>
            <a:endParaRPr lang="de-DE" dirty="0"/>
          </a:p>
        </p:txBody>
      </p:sp>
      <p:pic>
        <p:nvPicPr>
          <p:cNvPr id="7" name="Graphic 6">
            <a:extLst>
              <a:ext uri="{FF2B5EF4-FFF2-40B4-BE49-F238E27FC236}">
                <a16:creationId xmlns:a16="http://schemas.microsoft.com/office/drawing/2014/main" id="{E84C5496-6D3B-4C23-AEFD-F821B5A62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412" y="1772816"/>
            <a:ext cx="10585176" cy="4213110"/>
          </a:xfrm>
          <a:prstGeom prst="rect">
            <a:avLst/>
          </a:prstGeom>
        </p:spPr>
      </p:pic>
    </p:spTree>
    <p:extLst>
      <p:ext uri="{BB962C8B-B14F-4D97-AF65-F5344CB8AC3E}">
        <p14:creationId xmlns:p14="http://schemas.microsoft.com/office/powerpoint/2010/main" val="153027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C17A-932A-4922-8489-A513E51D5AF5}"/>
              </a:ext>
            </a:extLst>
          </p:cNvPr>
          <p:cNvSpPr>
            <a:spLocks noGrp="1"/>
          </p:cNvSpPr>
          <p:nvPr>
            <p:ph type="title"/>
          </p:nvPr>
        </p:nvSpPr>
        <p:spPr/>
        <p:txBody>
          <a:bodyPr/>
          <a:lstStyle/>
          <a:p>
            <a:r>
              <a:rPr lang="en-US" dirty="0"/>
              <a:t>State-space analysis reveals generally non-overlapping patterns of activity</a:t>
            </a:r>
          </a:p>
        </p:txBody>
      </p:sp>
      <p:sp>
        <p:nvSpPr>
          <p:cNvPr id="4" name="Slide Number Placeholder 3">
            <a:extLst>
              <a:ext uri="{FF2B5EF4-FFF2-40B4-BE49-F238E27FC236}">
                <a16:creationId xmlns:a16="http://schemas.microsoft.com/office/drawing/2014/main" id="{E0D08C83-258C-4EAE-88A4-C9F6B78615E2}"/>
              </a:ext>
            </a:extLst>
          </p:cNvPr>
          <p:cNvSpPr>
            <a:spLocks noGrp="1"/>
          </p:cNvSpPr>
          <p:nvPr>
            <p:ph type="sldNum" sz="quarter" idx="10"/>
          </p:nvPr>
        </p:nvSpPr>
        <p:spPr/>
        <p:txBody>
          <a:bodyPr/>
          <a:lstStyle/>
          <a:p>
            <a:fld id="{2F6078F4-E63E-4AA0-B8D1-966A19A57BCF}" type="slidenum">
              <a:rPr lang="de-DE" smtClean="0"/>
              <a:pPr/>
              <a:t>7</a:t>
            </a:fld>
            <a:endParaRPr lang="de-DE" dirty="0"/>
          </a:p>
        </p:txBody>
      </p:sp>
      <p:pic>
        <p:nvPicPr>
          <p:cNvPr id="36" name="Graphic 35">
            <a:extLst>
              <a:ext uri="{FF2B5EF4-FFF2-40B4-BE49-F238E27FC236}">
                <a16:creationId xmlns:a16="http://schemas.microsoft.com/office/drawing/2014/main" id="{531ADCF6-A258-4036-81A9-C23D3DA4DC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96200" y="2132856"/>
            <a:ext cx="3657600" cy="3657600"/>
          </a:xfrm>
          <a:prstGeom prst="rect">
            <a:avLst/>
          </a:prstGeom>
        </p:spPr>
      </p:pic>
      <p:pic>
        <p:nvPicPr>
          <p:cNvPr id="38" name="Graphic 37">
            <a:extLst>
              <a:ext uri="{FF2B5EF4-FFF2-40B4-BE49-F238E27FC236}">
                <a16:creationId xmlns:a16="http://schemas.microsoft.com/office/drawing/2014/main" id="{FE89515B-AD7E-4D93-ADA3-3F3366A5A7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48587" y="2122032"/>
            <a:ext cx="3657600" cy="3657600"/>
          </a:xfrm>
          <a:prstGeom prst="rect">
            <a:avLst/>
          </a:prstGeom>
        </p:spPr>
      </p:pic>
      <p:pic>
        <p:nvPicPr>
          <p:cNvPr id="40" name="Graphic 39">
            <a:extLst>
              <a:ext uri="{FF2B5EF4-FFF2-40B4-BE49-F238E27FC236}">
                <a16:creationId xmlns:a16="http://schemas.microsoft.com/office/drawing/2014/main" id="{052F2D60-A2B6-4BD7-85C0-26BDB6CFEF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8999" y="2177737"/>
            <a:ext cx="3657600" cy="3657600"/>
          </a:xfrm>
          <a:prstGeom prst="rect">
            <a:avLst/>
          </a:prstGeom>
        </p:spPr>
      </p:pic>
      <p:sp>
        <p:nvSpPr>
          <p:cNvPr id="14" name="TextBox 13">
            <a:extLst>
              <a:ext uri="{FF2B5EF4-FFF2-40B4-BE49-F238E27FC236}">
                <a16:creationId xmlns:a16="http://schemas.microsoft.com/office/drawing/2014/main" id="{4C0E6C27-1248-4C39-9E6F-C5DFDF107EA8}"/>
              </a:ext>
            </a:extLst>
          </p:cNvPr>
          <p:cNvSpPr txBox="1"/>
          <p:nvPr/>
        </p:nvSpPr>
        <p:spPr>
          <a:xfrm>
            <a:off x="1975166" y="1965218"/>
            <a:ext cx="505267" cy="369332"/>
          </a:xfrm>
          <a:prstGeom prst="rect">
            <a:avLst/>
          </a:prstGeom>
          <a:noFill/>
        </p:spPr>
        <p:txBody>
          <a:bodyPr wrap="none" rtlCol="0">
            <a:spAutoFit/>
          </a:bodyPr>
          <a:lstStyle/>
          <a:p>
            <a:r>
              <a:rPr lang="en-US" dirty="0">
                <a:solidFill>
                  <a:srgbClr val="0072BD"/>
                </a:solidFill>
              </a:rPr>
              <a:t>M1</a:t>
            </a:r>
          </a:p>
        </p:txBody>
      </p:sp>
      <p:sp>
        <p:nvSpPr>
          <p:cNvPr id="15" name="TextBox 14">
            <a:extLst>
              <a:ext uri="{FF2B5EF4-FFF2-40B4-BE49-F238E27FC236}">
                <a16:creationId xmlns:a16="http://schemas.microsoft.com/office/drawing/2014/main" id="{5A32A6B3-75C0-42F3-AA5C-755899BF332A}"/>
              </a:ext>
            </a:extLst>
          </p:cNvPr>
          <p:cNvSpPr txBox="1"/>
          <p:nvPr/>
        </p:nvSpPr>
        <p:spPr>
          <a:xfrm>
            <a:off x="5550402" y="1965218"/>
            <a:ext cx="453970" cy="369332"/>
          </a:xfrm>
          <a:prstGeom prst="rect">
            <a:avLst/>
          </a:prstGeom>
          <a:noFill/>
        </p:spPr>
        <p:txBody>
          <a:bodyPr wrap="none" rtlCol="0">
            <a:spAutoFit/>
          </a:bodyPr>
          <a:lstStyle/>
          <a:p>
            <a:r>
              <a:rPr lang="en-US" dirty="0">
                <a:solidFill>
                  <a:srgbClr val="E3821C"/>
                </a:solidFill>
              </a:rPr>
              <a:t>F5</a:t>
            </a:r>
          </a:p>
        </p:txBody>
      </p:sp>
      <p:sp>
        <p:nvSpPr>
          <p:cNvPr id="16" name="TextBox 15">
            <a:extLst>
              <a:ext uri="{FF2B5EF4-FFF2-40B4-BE49-F238E27FC236}">
                <a16:creationId xmlns:a16="http://schemas.microsoft.com/office/drawing/2014/main" id="{D5512B2E-A1BE-4CD7-8518-9E0386A92B2C}"/>
              </a:ext>
            </a:extLst>
          </p:cNvPr>
          <p:cNvSpPr txBox="1"/>
          <p:nvPr/>
        </p:nvSpPr>
        <p:spPr>
          <a:xfrm>
            <a:off x="9446719" y="1965218"/>
            <a:ext cx="556563" cy="369332"/>
          </a:xfrm>
          <a:prstGeom prst="rect">
            <a:avLst/>
          </a:prstGeom>
          <a:noFill/>
        </p:spPr>
        <p:txBody>
          <a:bodyPr wrap="none" rtlCol="0">
            <a:spAutoFit/>
          </a:bodyPr>
          <a:lstStyle/>
          <a:p>
            <a:r>
              <a:rPr lang="en-US" dirty="0">
                <a:solidFill>
                  <a:srgbClr val="7E2F8E"/>
                </a:solidFill>
              </a:rPr>
              <a:t>AIP</a:t>
            </a:r>
          </a:p>
        </p:txBody>
      </p:sp>
      <p:pic>
        <p:nvPicPr>
          <p:cNvPr id="17" name="Graphic 11">
            <a:extLst>
              <a:ext uri="{FF2B5EF4-FFF2-40B4-BE49-F238E27FC236}">
                <a16:creationId xmlns:a16="http://schemas.microsoft.com/office/drawing/2014/main" id="{B0DC2C57-6322-4AC1-8E13-1AC5E8785F9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90270" b="77887"/>
          <a:stretch/>
        </p:blipFill>
        <p:spPr>
          <a:xfrm>
            <a:off x="11064552" y="1716941"/>
            <a:ext cx="1200420" cy="919971"/>
          </a:xfrm>
          <a:prstGeom prst="rect">
            <a:avLst/>
          </a:prstGeom>
        </p:spPr>
      </p:pic>
      <p:sp>
        <p:nvSpPr>
          <p:cNvPr id="18" name="Oval 17">
            <a:extLst>
              <a:ext uri="{FF2B5EF4-FFF2-40B4-BE49-F238E27FC236}">
                <a16:creationId xmlns:a16="http://schemas.microsoft.com/office/drawing/2014/main" id="{7A551F05-46DC-4BD1-9D56-EB1607238E8E}"/>
              </a:ext>
            </a:extLst>
          </p:cNvPr>
          <p:cNvSpPr/>
          <p:nvPr/>
        </p:nvSpPr>
        <p:spPr bwMode="auto">
          <a:xfrm>
            <a:off x="1715216" y="6152304"/>
            <a:ext cx="198160" cy="203576"/>
          </a:xfrm>
          <a:prstGeom prst="ellips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9" name="Triangle 34">
            <a:extLst>
              <a:ext uri="{FF2B5EF4-FFF2-40B4-BE49-F238E27FC236}">
                <a16:creationId xmlns:a16="http://schemas.microsoft.com/office/drawing/2014/main" id="{B4AE08AB-0818-4A2D-B77D-A36A46C6273C}"/>
              </a:ext>
            </a:extLst>
          </p:cNvPr>
          <p:cNvSpPr/>
          <p:nvPr/>
        </p:nvSpPr>
        <p:spPr bwMode="auto">
          <a:xfrm rot="5400000">
            <a:off x="2726984" y="6148221"/>
            <a:ext cx="254470" cy="211743"/>
          </a:xfrm>
          <a:prstGeom prst="triangl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0" name="Rectangle 19">
            <a:extLst>
              <a:ext uri="{FF2B5EF4-FFF2-40B4-BE49-F238E27FC236}">
                <a16:creationId xmlns:a16="http://schemas.microsoft.com/office/drawing/2014/main" id="{DAEDC0AB-E196-4E43-8ED9-08D2CFE73D9F}"/>
              </a:ext>
            </a:extLst>
          </p:cNvPr>
          <p:cNvSpPr/>
          <p:nvPr/>
        </p:nvSpPr>
        <p:spPr bwMode="auto">
          <a:xfrm>
            <a:off x="3840575" y="6142062"/>
            <a:ext cx="216024" cy="224061"/>
          </a:xfrm>
          <a:prstGeom prst="rect">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1" name="TextBox 20">
            <a:extLst>
              <a:ext uri="{FF2B5EF4-FFF2-40B4-BE49-F238E27FC236}">
                <a16:creationId xmlns:a16="http://schemas.microsoft.com/office/drawing/2014/main" id="{05C08391-8EE6-4A8C-BEB8-3BAE47952A29}"/>
              </a:ext>
            </a:extLst>
          </p:cNvPr>
          <p:cNvSpPr txBox="1"/>
          <p:nvPr/>
        </p:nvSpPr>
        <p:spPr>
          <a:xfrm>
            <a:off x="1337243" y="6364722"/>
            <a:ext cx="954107" cy="369332"/>
          </a:xfrm>
          <a:prstGeom prst="rect">
            <a:avLst/>
          </a:prstGeom>
          <a:noFill/>
        </p:spPr>
        <p:txBody>
          <a:bodyPr wrap="none" rtlCol="0">
            <a:spAutoFit/>
          </a:bodyPr>
          <a:lstStyle/>
          <a:p>
            <a:r>
              <a:rPr lang="en-US" dirty="0"/>
              <a:t>-500ms</a:t>
            </a:r>
          </a:p>
        </p:txBody>
      </p:sp>
      <p:sp>
        <p:nvSpPr>
          <p:cNvPr id="22" name="TextBox 21">
            <a:extLst>
              <a:ext uri="{FF2B5EF4-FFF2-40B4-BE49-F238E27FC236}">
                <a16:creationId xmlns:a16="http://schemas.microsoft.com/office/drawing/2014/main" id="{B51DAADB-E3E6-44D5-865E-F5F763121D36}"/>
              </a:ext>
            </a:extLst>
          </p:cNvPr>
          <p:cNvSpPr txBox="1"/>
          <p:nvPr/>
        </p:nvSpPr>
        <p:spPr>
          <a:xfrm>
            <a:off x="2508583" y="6359221"/>
            <a:ext cx="684803" cy="369332"/>
          </a:xfrm>
          <a:prstGeom prst="rect">
            <a:avLst/>
          </a:prstGeom>
          <a:noFill/>
        </p:spPr>
        <p:txBody>
          <a:bodyPr wrap="none" rtlCol="0">
            <a:spAutoFit/>
          </a:bodyPr>
          <a:lstStyle/>
          <a:p>
            <a:r>
              <a:rPr lang="en-US" dirty="0"/>
              <a:t>0 </a:t>
            </a:r>
            <a:r>
              <a:rPr lang="en-US" dirty="0" err="1"/>
              <a:t>ms</a:t>
            </a:r>
            <a:endParaRPr lang="en-US" dirty="0"/>
          </a:p>
        </p:txBody>
      </p:sp>
      <p:sp>
        <p:nvSpPr>
          <p:cNvPr id="23" name="TextBox 22">
            <a:extLst>
              <a:ext uri="{FF2B5EF4-FFF2-40B4-BE49-F238E27FC236}">
                <a16:creationId xmlns:a16="http://schemas.microsoft.com/office/drawing/2014/main" id="{0D072516-47D5-4DBA-AE80-BC2BD6035806}"/>
              </a:ext>
            </a:extLst>
          </p:cNvPr>
          <p:cNvSpPr txBox="1"/>
          <p:nvPr/>
        </p:nvSpPr>
        <p:spPr>
          <a:xfrm>
            <a:off x="3410619" y="6359221"/>
            <a:ext cx="1075936" cy="369332"/>
          </a:xfrm>
          <a:prstGeom prst="rect">
            <a:avLst/>
          </a:prstGeom>
          <a:noFill/>
        </p:spPr>
        <p:txBody>
          <a:bodyPr wrap="none" rtlCol="0">
            <a:spAutoFit/>
          </a:bodyPr>
          <a:lstStyle/>
          <a:p>
            <a:r>
              <a:rPr lang="en-US" dirty="0"/>
              <a:t>+500 </a:t>
            </a:r>
            <a:r>
              <a:rPr lang="en-US" dirty="0" err="1"/>
              <a:t>ms</a:t>
            </a:r>
            <a:endParaRPr lang="en-US" dirty="0"/>
          </a:p>
        </p:txBody>
      </p:sp>
      <p:sp>
        <p:nvSpPr>
          <p:cNvPr id="24" name="TextBox 23">
            <a:extLst>
              <a:ext uri="{FF2B5EF4-FFF2-40B4-BE49-F238E27FC236}">
                <a16:creationId xmlns:a16="http://schemas.microsoft.com/office/drawing/2014/main" id="{D63DBE0B-60C2-44F7-8C4D-C1B73C23403D}"/>
              </a:ext>
            </a:extLst>
          </p:cNvPr>
          <p:cNvSpPr txBox="1"/>
          <p:nvPr/>
        </p:nvSpPr>
        <p:spPr>
          <a:xfrm>
            <a:off x="4703788" y="6355880"/>
            <a:ext cx="1954381" cy="369332"/>
          </a:xfrm>
          <a:prstGeom prst="rect">
            <a:avLst/>
          </a:prstGeom>
          <a:noFill/>
        </p:spPr>
        <p:txBody>
          <a:bodyPr wrap="none" rtlCol="0">
            <a:spAutoFit/>
          </a:bodyPr>
          <a:lstStyle/>
          <a:p>
            <a:r>
              <a:rPr lang="en-US" dirty="0"/>
              <a:t>from Move Onset</a:t>
            </a:r>
          </a:p>
        </p:txBody>
      </p:sp>
    </p:spTree>
    <p:extLst>
      <p:ext uri="{BB962C8B-B14F-4D97-AF65-F5344CB8AC3E}">
        <p14:creationId xmlns:p14="http://schemas.microsoft.com/office/powerpoint/2010/main" val="1156791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C17A-932A-4922-8489-A513E51D5AF5}"/>
              </a:ext>
            </a:extLst>
          </p:cNvPr>
          <p:cNvSpPr>
            <a:spLocks noGrp="1"/>
          </p:cNvSpPr>
          <p:nvPr>
            <p:ph type="title"/>
          </p:nvPr>
        </p:nvSpPr>
        <p:spPr/>
        <p:txBody>
          <a:bodyPr/>
          <a:lstStyle/>
          <a:p>
            <a:r>
              <a:rPr lang="en-US" dirty="0"/>
              <a:t>A common subspace captures patterns of activity actually shared between execution and observation</a:t>
            </a:r>
          </a:p>
        </p:txBody>
      </p:sp>
      <p:sp>
        <p:nvSpPr>
          <p:cNvPr id="4" name="Slide Number Placeholder 3">
            <a:extLst>
              <a:ext uri="{FF2B5EF4-FFF2-40B4-BE49-F238E27FC236}">
                <a16:creationId xmlns:a16="http://schemas.microsoft.com/office/drawing/2014/main" id="{E0D08C83-258C-4EAE-88A4-C9F6B78615E2}"/>
              </a:ext>
            </a:extLst>
          </p:cNvPr>
          <p:cNvSpPr>
            <a:spLocks noGrp="1"/>
          </p:cNvSpPr>
          <p:nvPr>
            <p:ph type="sldNum" sz="quarter" idx="10"/>
          </p:nvPr>
        </p:nvSpPr>
        <p:spPr/>
        <p:txBody>
          <a:bodyPr/>
          <a:lstStyle/>
          <a:p>
            <a:fld id="{2F6078F4-E63E-4AA0-B8D1-966A19A57BCF}" type="slidenum">
              <a:rPr lang="de-DE" smtClean="0"/>
              <a:pPr/>
              <a:t>8</a:t>
            </a:fld>
            <a:endParaRPr lang="de-DE" dirty="0"/>
          </a:p>
        </p:txBody>
      </p:sp>
      <p:pic>
        <p:nvPicPr>
          <p:cNvPr id="36" name="Graphic 35">
            <a:extLst>
              <a:ext uri="{FF2B5EF4-FFF2-40B4-BE49-F238E27FC236}">
                <a16:creationId xmlns:a16="http://schemas.microsoft.com/office/drawing/2014/main" id="{531ADCF6-A258-4036-81A9-C23D3DA4DC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96200" y="2132856"/>
            <a:ext cx="3657600" cy="3657600"/>
          </a:xfrm>
          <a:prstGeom prst="rect">
            <a:avLst/>
          </a:prstGeom>
        </p:spPr>
      </p:pic>
      <p:pic>
        <p:nvPicPr>
          <p:cNvPr id="38" name="Graphic 37">
            <a:extLst>
              <a:ext uri="{FF2B5EF4-FFF2-40B4-BE49-F238E27FC236}">
                <a16:creationId xmlns:a16="http://schemas.microsoft.com/office/drawing/2014/main" id="{FE89515B-AD7E-4D93-ADA3-3F3366A5A73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948587" y="2122032"/>
            <a:ext cx="3657600" cy="3657600"/>
          </a:xfrm>
          <a:prstGeom prst="rect">
            <a:avLst/>
          </a:prstGeom>
        </p:spPr>
      </p:pic>
      <p:pic>
        <p:nvPicPr>
          <p:cNvPr id="40" name="Graphic 39">
            <a:extLst>
              <a:ext uri="{FF2B5EF4-FFF2-40B4-BE49-F238E27FC236}">
                <a16:creationId xmlns:a16="http://schemas.microsoft.com/office/drawing/2014/main" id="{052F2D60-A2B6-4BD7-85C0-26BDB6CFEFA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98999" y="2177737"/>
            <a:ext cx="3657600" cy="3657600"/>
          </a:xfrm>
          <a:prstGeom prst="rect">
            <a:avLst/>
          </a:prstGeom>
        </p:spPr>
      </p:pic>
      <p:sp>
        <p:nvSpPr>
          <p:cNvPr id="14" name="TextBox 13">
            <a:extLst>
              <a:ext uri="{FF2B5EF4-FFF2-40B4-BE49-F238E27FC236}">
                <a16:creationId xmlns:a16="http://schemas.microsoft.com/office/drawing/2014/main" id="{4C0E6C27-1248-4C39-9E6F-C5DFDF107EA8}"/>
              </a:ext>
            </a:extLst>
          </p:cNvPr>
          <p:cNvSpPr txBox="1"/>
          <p:nvPr/>
        </p:nvSpPr>
        <p:spPr>
          <a:xfrm>
            <a:off x="1975166" y="1965218"/>
            <a:ext cx="505267" cy="369332"/>
          </a:xfrm>
          <a:prstGeom prst="rect">
            <a:avLst/>
          </a:prstGeom>
          <a:noFill/>
        </p:spPr>
        <p:txBody>
          <a:bodyPr wrap="none" rtlCol="0">
            <a:spAutoFit/>
          </a:bodyPr>
          <a:lstStyle/>
          <a:p>
            <a:r>
              <a:rPr lang="en-US" dirty="0">
                <a:solidFill>
                  <a:srgbClr val="0072BD"/>
                </a:solidFill>
              </a:rPr>
              <a:t>M1</a:t>
            </a:r>
          </a:p>
        </p:txBody>
      </p:sp>
      <p:sp>
        <p:nvSpPr>
          <p:cNvPr id="15" name="TextBox 14">
            <a:extLst>
              <a:ext uri="{FF2B5EF4-FFF2-40B4-BE49-F238E27FC236}">
                <a16:creationId xmlns:a16="http://schemas.microsoft.com/office/drawing/2014/main" id="{5A32A6B3-75C0-42F3-AA5C-755899BF332A}"/>
              </a:ext>
            </a:extLst>
          </p:cNvPr>
          <p:cNvSpPr txBox="1"/>
          <p:nvPr/>
        </p:nvSpPr>
        <p:spPr>
          <a:xfrm>
            <a:off x="5550402" y="1965218"/>
            <a:ext cx="453970" cy="369332"/>
          </a:xfrm>
          <a:prstGeom prst="rect">
            <a:avLst/>
          </a:prstGeom>
          <a:noFill/>
        </p:spPr>
        <p:txBody>
          <a:bodyPr wrap="none" rtlCol="0">
            <a:spAutoFit/>
          </a:bodyPr>
          <a:lstStyle/>
          <a:p>
            <a:r>
              <a:rPr lang="en-US" dirty="0">
                <a:solidFill>
                  <a:srgbClr val="E3821C"/>
                </a:solidFill>
              </a:rPr>
              <a:t>F5</a:t>
            </a:r>
          </a:p>
        </p:txBody>
      </p:sp>
      <p:sp>
        <p:nvSpPr>
          <p:cNvPr id="16" name="TextBox 15">
            <a:extLst>
              <a:ext uri="{FF2B5EF4-FFF2-40B4-BE49-F238E27FC236}">
                <a16:creationId xmlns:a16="http://schemas.microsoft.com/office/drawing/2014/main" id="{D5512B2E-A1BE-4CD7-8518-9E0386A92B2C}"/>
              </a:ext>
            </a:extLst>
          </p:cNvPr>
          <p:cNvSpPr txBox="1"/>
          <p:nvPr/>
        </p:nvSpPr>
        <p:spPr>
          <a:xfrm>
            <a:off x="9446719" y="1965218"/>
            <a:ext cx="556563" cy="369332"/>
          </a:xfrm>
          <a:prstGeom prst="rect">
            <a:avLst/>
          </a:prstGeom>
          <a:noFill/>
        </p:spPr>
        <p:txBody>
          <a:bodyPr wrap="none" rtlCol="0">
            <a:spAutoFit/>
          </a:bodyPr>
          <a:lstStyle/>
          <a:p>
            <a:r>
              <a:rPr lang="en-US" dirty="0">
                <a:solidFill>
                  <a:srgbClr val="7E2F8E"/>
                </a:solidFill>
              </a:rPr>
              <a:t>AIP</a:t>
            </a:r>
          </a:p>
        </p:txBody>
      </p:sp>
      <p:pic>
        <p:nvPicPr>
          <p:cNvPr id="17" name="Graphic 11">
            <a:extLst>
              <a:ext uri="{FF2B5EF4-FFF2-40B4-BE49-F238E27FC236}">
                <a16:creationId xmlns:a16="http://schemas.microsoft.com/office/drawing/2014/main" id="{B0DC2C57-6322-4AC1-8E13-1AC5E8785F9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0270" b="77887"/>
          <a:stretch/>
        </p:blipFill>
        <p:spPr>
          <a:xfrm>
            <a:off x="11064552" y="1716941"/>
            <a:ext cx="1200420" cy="919971"/>
          </a:xfrm>
          <a:prstGeom prst="rect">
            <a:avLst/>
          </a:prstGeom>
        </p:spPr>
      </p:pic>
      <p:sp>
        <p:nvSpPr>
          <p:cNvPr id="18" name="Oval 17">
            <a:extLst>
              <a:ext uri="{FF2B5EF4-FFF2-40B4-BE49-F238E27FC236}">
                <a16:creationId xmlns:a16="http://schemas.microsoft.com/office/drawing/2014/main" id="{7A551F05-46DC-4BD1-9D56-EB1607238E8E}"/>
              </a:ext>
            </a:extLst>
          </p:cNvPr>
          <p:cNvSpPr/>
          <p:nvPr/>
        </p:nvSpPr>
        <p:spPr bwMode="auto">
          <a:xfrm>
            <a:off x="1715216" y="6152304"/>
            <a:ext cx="198160" cy="203576"/>
          </a:xfrm>
          <a:prstGeom prst="ellips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9" name="Triangle 34">
            <a:extLst>
              <a:ext uri="{FF2B5EF4-FFF2-40B4-BE49-F238E27FC236}">
                <a16:creationId xmlns:a16="http://schemas.microsoft.com/office/drawing/2014/main" id="{B4AE08AB-0818-4A2D-B77D-A36A46C6273C}"/>
              </a:ext>
            </a:extLst>
          </p:cNvPr>
          <p:cNvSpPr/>
          <p:nvPr/>
        </p:nvSpPr>
        <p:spPr bwMode="auto">
          <a:xfrm rot="5400000">
            <a:off x="2726984" y="6148221"/>
            <a:ext cx="254470" cy="211743"/>
          </a:xfrm>
          <a:prstGeom prst="triangl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0" name="Rectangle 19">
            <a:extLst>
              <a:ext uri="{FF2B5EF4-FFF2-40B4-BE49-F238E27FC236}">
                <a16:creationId xmlns:a16="http://schemas.microsoft.com/office/drawing/2014/main" id="{DAEDC0AB-E196-4E43-8ED9-08D2CFE73D9F}"/>
              </a:ext>
            </a:extLst>
          </p:cNvPr>
          <p:cNvSpPr/>
          <p:nvPr/>
        </p:nvSpPr>
        <p:spPr bwMode="auto">
          <a:xfrm>
            <a:off x="3840575" y="6142062"/>
            <a:ext cx="216024" cy="224061"/>
          </a:xfrm>
          <a:prstGeom prst="rect">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1" name="TextBox 20">
            <a:extLst>
              <a:ext uri="{FF2B5EF4-FFF2-40B4-BE49-F238E27FC236}">
                <a16:creationId xmlns:a16="http://schemas.microsoft.com/office/drawing/2014/main" id="{05C08391-8EE6-4A8C-BEB8-3BAE47952A29}"/>
              </a:ext>
            </a:extLst>
          </p:cNvPr>
          <p:cNvSpPr txBox="1"/>
          <p:nvPr/>
        </p:nvSpPr>
        <p:spPr>
          <a:xfrm>
            <a:off x="1337243" y="6364722"/>
            <a:ext cx="954107" cy="369332"/>
          </a:xfrm>
          <a:prstGeom prst="rect">
            <a:avLst/>
          </a:prstGeom>
          <a:noFill/>
        </p:spPr>
        <p:txBody>
          <a:bodyPr wrap="none" rtlCol="0">
            <a:spAutoFit/>
          </a:bodyPr>
          <a:lstStyle/>
          <a:p>
            <a:r>
              <a:rPr lang="en-US" dirty="0"/>
              <a:t>-500ms</a:t>
            </a:r>
          </a:p>
        </p:txBody>
      </p:sp>
      <p:sp>
        <p:nvSpPr>
          <p:cNvPr id="22" name="TextBox 21">
            <a:extLst>
              <a:ext uri="{FF2B5EF4-FFF2-40B4-BE49-F238E27FC236}">
                <a16:creationId xmlns:a16="http://schemas.microsoft.com/office/drawing/2014/main" id="{B51DAADB-E3E6-44D5-865E-F5F763121D36}"/>
              </a:ext>
            </a:extLst>
          </p:cNvPr>
          <p:cNvSpPr txBox="1"/>
          <p:nvPr/>
        </p:nvSpPr>
        <p:spPr>
          <a:xfrm>
            <a:off x="2508583" y="6359221"/>
            <a:ext cx="684803" cy="369332"/>
          </a:xfrm>
          <a:prstGeom prst="rect">
            <a:avLst/>
          </a:prstGeom>
          <a:noFill/>
        </p:spPr>
        <p:txBody>
          <a:bodyPr wrap="none" rtlCol="0">
            <a:spAutoFit/>
          </a:bodyPr>
          <a:lstStyle/>
          <a:p>
            <a:r>
              <a:rPr lang="en-US" dirty="0"/>
              <a:t>0 </a:t>
            </a:r>
            <a:r>
              <a:rPr lang="en-US" dirty="0" err="1"/>
              <a:t>ms</a:t>
            </a:r>
            <a:endParaRPr lang="en-US" dirty="0"/>
          </a:p>
        </p:txBody>
      </p:sp>
      <p:sp>
        <p:nvSpPr>
          <p:cNvPr id="23" name="TextBox 22">
            <a:extLst>
              <a:ext uri="{FF2B5EF4-FFF2-40B4-BE49-F238E27FC236}">
                <a16:creationId xmlns:a16="http://schemas.microsoft.com/office/drawing/2014/main" id="{0D072516-47D5-4DBA-AE80-BC2BD6035806}"/>
              </a:ext>
            </a:extLst>
          </p:cNvPr>
          <p:cNvSpPr txBox="1"/>
          <p:nvPr/>
        </p:nvSpPr>
        <p:spPr>
          <a:xfrm>
            <a:off x="3410619" y="6359221"/>
            <a:ext cx="1075936" cy="369332"/>
          </a:xfrm>
          <a:prstGeom prst="rect">
            <a:avLst/>
          </a:prstGeom>
          <a:noFill/>
        </p:spPr>
        <p:txBody>
          <a:bodyPr wrap="none" rtlCol="0">
            <a:spAutoFit/>
          </a:bodyPr>
          <a:lstStyle/>
          <a:p>
            <a:r>
              <a:rPr lang="en-US" dirty="0"/>
              <a:t>+500 </a:t>
            </a:r>
            <a:r>
              <a:rPr lang="en-US" dirty="0" err="1"/>
              <a:t>ms</a:t>
            </a:r>
            <a:endParaRPr lang="en-US" dirty="0"/>
          </a:p>
        </p:txBody>
      </p:sp>
      <p:sp>
        <p:nvSpPr>
          <p:cNvPr id="24" name="TextBox 23">
            <a:extLst>
              <a:ext uri="{FF2B5EF4-FFF2-40B4-BE49-F238E27FC236}">
                <a16:creationId xmlns:a16="http://schemas.microsoft.com/office/drawing/2014/main" id="{D63DBE0B-60C2-44F7-8C4D-C1B73C23403D}"/>
              </a:ext>
            </a:extLst>
          </p:cNvPr>
          <p:cNvSpPr txBox="1"/>
          <p:nvPr/>
        </p:nvSpPr>
        <p:spPr>
          <a:xfrm>
            <a:off x="4703788" y="6355880"/>
            <a:ext cx="1954381" cy="369332"/>
          </a:xfrm>
          <a:prstGeom prst="rect">
            <a:avLst/>
          </a:prstGeom>
          <a:noFill/>
        </p:spPr>
        <p:txBody>
          <a:bodyPr wrap="none" rtlCol="0">
            <a:spAutoFit/>
          </a:bodyPr>
          <a:lstStyle/>
          <a:p>
            <a:r>
              <a:rPr lang="en-US" dirty="0"/>
              <a:t>from Move Onset</a:t>
            </a:r>
          </a:p>
        </p:txBody>
      </p:sp>
    </p:spTree>
    <p:extLst>
      <p:ext uri="{BB962C8B-B14F-4D97-AF65-F5344CB8AC3E}">
        <p14:creationId xmlns:p14="http://schemas.microsoft.com/office/powerpoint/2010/main" val="275336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D194-26D6-4AFA-8857-75C05D7AE4AF}"/>
              </a:ext>
            </a:extLst>
          </p:cNvPr>
          <p:cNvSpPr>
            <a:spLocks noGrp="1"/>
          </p:cNvSpPr>
          <p:nvPr>
            <p:ph type="title"/>
          </p:nvPr>
        </p:nvSpPr>
        <p:spPr/>
        <p:txBody>
          <a:bodyPr/>
          <a:lstStyle/>
          <a:p>
            <a:r>
              <a:rPr lang="en-US" dirty="0"/>
              <a:t>The common subspace explains less variance from AIP to F5 to M1</a:t>
            </a:r>
          </a:p>
        </p:txBody>
      </p:sp>
      <p:sp>
        <p:nvSpPr>
          <p:cNvPr id="4" name="Slide Number Placeholder 3">
            <a:extLst>
              <a:ext uri="{FF2B5EF4-FFF2-40B4-BE49-F238E27FC236}">
                <a16:creationId xmlns:a16="http://schemas.microsoft.com/office/drawing/2014/main" id="{A326BB8E-8999-4C3E-902E-6F1C75AFEF13}"/>
              </a:ext>
            </a:extLst>
          </p:cNvPr>
          <p:cNvSpPr>
            <a:spLocks noGrp="1"/>
          </p:cNvSpPr>
          <p:nvPr>
            <p:ph type="sldNum" sz="quarter" idx="10"/>
          </p:nvPr>
        </p:nvSpPr>
        <p:spPr/>
        <p:txBody>
          <a:bodyPr/>
          <a:lstStyle/>
          <a:p>
            <a:fld id="{2F6078F4-E63E-4AA0-B8D1-966A19A57BCF}" type="slidenum">
              <a:rPr lang="de-DE" smtClean="0"/>
              <a:pPr/>
              <a:t>9</a:t>
            </a:fld>
            <a:endParaRPr lang="de-DE" dirty="0"/>
          </a:p>
        </p:txBody>
      </p:sp>
      <p:pic>
        <p:nvPicPr>
          <p:cNvPr id="12" name="Graphic 11">
            <a:extLst>
              <a:ext uri="{FF2B5EF4-FFF2-40B4-BE49-F238E27FC236}">
                <a16:creationId xmlns:a16="http://schemas.microsoft.com/office/drawing/2014/main" id="{B2EF2D09-277D-4F21-B5EA-D5226C0B00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96909" y="1455155"/>
            <a:ext cx="4998182" cy="4998182"/>
          </a:xfrm>
          <a:prstGeom prst="rect">
            <a:avLst/>
          </a:prstGeom>
        </p:spPr>
      </p:pic>
    </p:spTree>
    <p:extLst>
      <p:ext uri="{BB962C8B-B14F-4D97-AF65-F5344CB8AC3E}">
        <p14:creationId xmlns:p14="http://schemas.microsoft.com/office/powerpoint/2010/main" val="4267310643"/>
      </p:ext>
    </p:extLst>
  </p:cSld>
  <p:clrMapOvr>
    <a:masterClrMapping/>
  </p:clrMapOvr>
</p:sld>
</file>

<file path=ppt/theme/theme1.xml><?xml version="1.0" encoding="utf-8"?>
<a:theme xmlns:a="http://schemas.openxmlformats.org/drawingml/2006/main" name="DPZ">
  <a:themeElements>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aster_Standar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lnDef>
  </a:objectDefaults>
  <a:extraClrSchemeLst>
    <a:extraClrScheme>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Standa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Standa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Standa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Standa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Standa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Standa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Standa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Standa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Standa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Standa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Standa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~9393935</Template>
  <TotalTime>15512</TotalTime>
  <Words>2534</Words>
  <Application>Microsoft Office PowerPoint</Application>
  <PresentationFormat>Widescreen</PresentationFormat>
  <Paragraphs>339</Paragraphs>
  <Slides>39</Slides>
  <Notes>35</Notes>
  <HiddenSlides>22</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Wingdings</vt:lpstr>
      <vt:lpstr>DPZ</vt:lpstr>
      <vt:lpstr>Grip-specific neural population dynamics are not shared between action and observation in the frontoparietal cortical grasping network</vt:lpstr>
      <vt:lpstr>The frontoparietal grasping network is highly interconnected and mediates grasping behavior</vt:lpstr>
      <vt:lpstr>The frontoparietal grasping network is highly interconnected and mediates grasping behavior</vt:lpstr>
      <vt:lpstr>Grasp execution</vt:lpstr>
      <vt:lpstr>Grasp execution and observation</vt:lpstr>
      <vt:lpstr>There is a broad spectrum of relative preference for observation and execution throughout each population</vt:lpstr>
      <vt:lpstr>State-space analysis reveals generally non-overlapping patterns of activity</vt:lpstr>
      <vt:lpstr>A common subspace captures patterns of activity actually shared between execution and observation</vt:lpstr>
      <vt:lpstr>The common subspace explains less variance from AIP to F5 to M1</vt:lpstr>
      <vt:lpstr>Grip representations should form distinct clusters in neuronal state space</vt:lpstr>
      <vt:lpstr>Grip representations during execution and observation should overlap</vt:lpstr>
      <vt:lpstr>Grip representations form clusters during execution</vt:lpstr>
      <vt:lpstr>Shared grip clusters do not emerge in a low-dimensional space</vt:lpstr>
      <vt:lpstr>Cross-classification reveals no shared grip clusters even in a higher-dimensional space</vt:lpstr>
      <vt:lpstr>In development: state space dynamics may yet reveal shared grip-specific structure</vt:lpstr>
      <vt:lpstr>Summary of results</vt:lpstr>
      <vt:lpstr>Thank you!</vt:lpstr>
      <vt:lpstr>Task Timing</vt:lpstr>
      <vt:lpstr>Animal does not move during Observation Task</vt:lpstr>
      <vt:lpstr>Objects give rise to numerous grip types</vt:lpstr>
      <vt:lpstr>There are no functional cell type clusters</vt:lpstr>
      <vt:lpstr>1D shared subspace</vt:lpstr>
      <vt:lpstr>No distinct cluster of "mirror" neurons</vt:lpstr>
      <vt:lpstr>Movement and visual-preparatory signals inconveniently overlap in time</vt:lpstr>
      <vt:lpstr>Movement and visual-preparatory activity can be orthogonalized</vt:lpstr>
      <vt:lpstr>Movement and visual-preparatory activity can be orthogonalized</vt:lpstr>
      <vt:lpstr>VGG vs MGG, classification</vt:lpstr>
      <vt:lpstr>VGG vs MGG, classification</vt:lpstr>
      <vt:lpstr>VGG vs MGG, classification</vt:lpstr>
      <vt:lpstr>VGG vs MGG, classification</vt:lpstr>
      <vt:lpstr>VGG vs MGG, dynamics</vt:lpstr>
      <vt:lpstr>VGG vs MGG, dynamics</vt:lpstr>
      <vt:lpstr>VGG vs MGG, dynamics</vt:lpstr>
      <vt:lpstr>VGG vs MGG, dynamics</vt:lpstr>
      <vt:lpstr>Classification matrices – M1</vt:lpstr>
      <vt:lpstr>Classification matrices – F5</vt:lpstr>
      <vt:lpstr>Classification matrices – AIP</vt:lpstr>
      <vt:lpstr>Object clustering in shared subspace</vt:lpstr>
      <vt:lpstr>Discussion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GlaweM</dc:creator>
  <cp:lastModifiedBy>James Goodman</cp:lastModifiedBy>
  <cp:revision>421</cp:revision>
  <dcterms:created xsi:type="dcterms:W3CDTF">2012-10-16T10:22:04Z</dcterms:created>
  <dcterms:modified xsi:type="dcterms:W3CDTF">2021-04-21T16:14:54Z</dcterms:modified>
</cp:coreProperties>
</file>